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7f5ff2b38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7f5ff2b38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7f5ff2b384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7f5ff2b384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7f5ff2b384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7f5ff2b384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7f5ff2b384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7f5ff2b384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7f5ff2b384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7f5ff2b384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7f5ff2b384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7f5ff2b384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7f5ff2b384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7f5ff2b384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7f5ff2b384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7f5ff2b384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7f5ff2b384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7f5ff2b384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7f5ff2b384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7f5ff2b384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7f5ff2b384_0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7f5ff2b384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7f5ff2b384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7f5ff2b384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7f5ff2b384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7f5ff2b384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7f5ff2b384_0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7f5ff2b384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7f5ff2b384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7f5ff2b384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7f5ff2b384_0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7f5ff2b384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7f5ff2b384_0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7f5ff2b384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7f5ff2b384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7f5ff2b384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7f5ff2b384_0_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7f5ff2b384_0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7f5ff2b384_0_3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7f5ff2b384_0_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7f5ff2b384_0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7f5ff2b384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g7f5ff2b384_0_3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7f5ff2b384_0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7f5ff2b384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7f5ff2b384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g7f5ff2b384_0_3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7f5ff2b384_0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g7f5ff2b384_0_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7f5ff2b384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g7f5ff2b384_0_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7f5ff2b384_0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g7f5ff2b384_0_4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7f5ff2b384_0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g7f5ff2b384_0_4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7f5ff2b384_0_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g7f5ff2b384_0_4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7f5ff2b384_0_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g7f5ff2b384_0_4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7f5ff2b384_0_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Google Shape;344;g7f5ff2b384_0_4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7f5ff2b384_0_4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7f5ff2b384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7f5ff2b384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7f5ff2b384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7f5ff2b384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7f5ff2b384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7f5ff2b384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7f5ff2b384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7f5ff2b384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7f5ff2b384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7f5ff2b384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7f5ff2b384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7f5ff2b384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jp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jp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jp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jp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jp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jp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jpg"/><Relationship Id="rId4" Type="http://schemas.openxmlformats.org/officeDocument/2006/relationships/image" Target="../media/image5.png"/><Relationship Id="rId5" Type="http://schemas.openxmlformats.org/officeDocument/2006/relationships/image" Target="../media/image1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jp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jpg"/><Relationship Id="rId4" Type="http://schemas.openxmlformats.org/officeDocument/2006/relationships/image" Target="../media/image5.png"/><Relationship Id="rId5" Type="http://schemas.openxmlformats.org/officeDocument/2006/relationships/image" Target="../media/image1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jpg"/><Relationship Id="rId4" Type="http://schemas.openxmlformats.org/officeDocument/2006/relationships/image" Target="../media/image5.png"/><Relationship Id="rId5" Type="http://schemas.openxmlformats.org/officeDocument/2006/relationships/image" Target="../media/image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jpg"/><Relationship Id="rId4" Type="http://schemas.openxmlformats.org/officeDocument/2006/relationships/image" Target="../media/image5.png"/><Relationship Id="rId5" Type="http://schemas.openxmlformats.org/officeDocument/2006/relationships/image" Target="../media/image1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jp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jp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jp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jp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jp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jpg"/><Relationship Id="rId4" Type="http://schemas.openxmlformats.org/officeDocument/2006/relationships/image" Target="../media/image1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jp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jp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jpg"/><Relationship Id="rId4" Type="http://schemas.openxmlformats.org/officeDocument/2006/relationships/image" Target="../media/image8.jpg"/><Relationship Id="rId5" Type="http://schemas.openxmlformats.org/officeDocument/2006/relationships/image" Target="../media/image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jpg"/><Relationship Id="rId4" Type="http://schemas.openxmlformats.org/officeDocument/2006/relationships/hyperlink" Target="https://fr.tipeee.com/french-kil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5.png"/><Relationship Id="rId5"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mt="36000"/>
          </a:blip>
          <a:stretch>
            <a:fillRect/>
          </a:stretch>
        </p:blipFill>
        <p:spPr>
          <a:xfrm>
            <a:off x="0" y="0"/>
            <a:ext cx="9144000" cy="5143500"/>
          </a:xfrm>
          <a:prstGeom prst="rect">
            <a:avLst/>
          </a:prstGeom>
          <a:noFill/>
          <a:ln>
            <a:noFill/>
          </a:ln>
        </p:spPr>
      </p:pic>
      <p:sp>
        <p:nvSpPr>
          <p:cNvPr id="55" name="Google Shape;55;p13"/>
          <p:cNvSpPr txBox="1"/>
          <p:nvPr>
            <p:ph type="ctrTitle"/>
          </p:nvPr>
        </p:nvSpPr>
        <p:spPr>
          <a:xfrm>
            <a:off x="796250" y="610800"/>
            <a:ext cx="7288500" cy="54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3600">
                <a:solidFill>
                  <a:srgbClr val="000000"/>
                </a:solidFill>
                <a:latin typeface="Calibri"/>
                <a:ea typeface="Calibri"/>
                <a:cs typeface="Calibri"/>
                <a:sym typeface="Calibri"/>
              </a:rPr>
              <a:t>Question 1 </a:t>
            </a:r>
            <a:endParaRPr>
              <a:solidFill>
                <a:srgbClr val="FFFFFF"/>
              </a:solidFill>
              <a:latin typeface="Calibri"/>
              <a:ea typeface="Calibri"/>
              <a:cs typeface="Calibri"/>
              <a:sym typeface="Calibri"/>
            </a:endParaRPr>
          </a:p>
        </p:txBody>
      </p:sp>
      <p:pic>
        <p:nvPicPr>
          <p:cNvPr id="56" name="Google Shape;56;p13"/>
          <p:cNvPicPr preferRelativeResize="0"/>
          <p:nvPr/>
        </p:nvPicPr>
        <p:blipFill>
          <a:blip r:embed="rId4">
            <a:alphaModFix/>
          </a:blip>
          <a:stretch>
            <a:fillRect/>
          </a:stretch>
        </p:blipFill>
        <p:spPr>
          <a:xfrm>
            <a:off x="-181225" y="4003425"/>
            <a:ext cx="5944400" cy="1571250"/>
          </a:xfrm>
          <a:prstGeom prst="rect">
            <a:avLst/>
          </a:prstGeom>
          <a:noFill/>
          <a:ln>
            <a:noFill/>
          </a:ln>
        </p:spPr>
      </p:pic>
      <p:sp>
        <p:nvSpPr>
          <p:cNvPr id="57" name="Google Shape;57;p13"/>
          <p:cNvSpPr txBox="1"/>
          <p:nvPr/>
        </p:nvSpPr>
        <p:spPr>
          <a:xfrm>
            <a:off x="1041825" y="1000350"/>
            <a:ext cx="7425000" cy="211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2200">
                <a:latin typeface="Calibri"/>
                <a:ea typeface="Calibri"/>
                <a:cs typeface="Calibri"/>
                <a:sym typeface="Calibri"/>
              </a:rPr>
              <a:t>Selon les estimations du Scottish Wildlife Trust, quand auraient disparu les derniers lynx en Ecosse ? </a:t>
            </a:r>
            <a:endParaRPr sz="22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200">
              <a:latin typeface="Calibri"/>
              <a:ea typeface="Calibri"/>
              <a:cs typeface="Calibri"/>
              <a:sym typeface="Calibri"/>
            </a:endParaRPr>
          </a:p>
          <a:p>
            <a:pPr indent="-368300" lvl="0" marL="457200" rtl="0" algn="l">
              <a:spcBef>
                <a:spcPts val="0"/>
              </a:spcBef>
              <a:spcAft>
                <a:spcPts val="0"/>
              </a:spcAft>
              <a:buSzPts val="2200"/>
              <a:buFont typeface="Calibri"/>
              <a:buChar char="-"/>
            </a:pPr>
            <a:r>
              <a:rPr lang="fr" sz="2200">
                <a:latin typeface="Calibri"/>
                <a:ea typeface="Calibri"/>
                <a:cs typeface="Calibri"/>
                <a:sym typeface="Calibri"/>
              </a:rPr>
              <a:t>Lors des réformes agraires du XVIIIème siècle </a:t>
            </a:r>
            <a:endParaRPr sz="2200">
              <a:latin typeface="Calibri"/>
              <a:ea typeface="Calibri"/>
              <a:cs typeface="Calibri"/>
              <a:sym typeface="Calibri"/>
            </a:endParaRPr>
          </a:p>
          <a:p>
            <a:pPr indent="-368300" lvl="0" marL="457200" rtl="0" algn="l">
              <a:spcBef>
                <a:spcPts val="0"/>
              </a:spcBef>
              <a:spcAft>
                <a:spcPts val="0"/>
              </a:spcAft>
              <a:buSzPts val="2200"/>
              <a:buFont typeface="Calibri"/>
              <a:buChar char="-"/>
            </a:pPr>
            <a:r>
              <a:rPr lang="fr" sz="2200">
                <a:latin typeface="Calibri"/>
                <a:ea typeface="Calibri"/>
                <a:cs typeface="Calibri"/>
                <a:sym typeface="Calibri"/>
              </a:rPr>
              <a:t>Au début du Moyen-âge, autour du VIIIème siècle </a:t>
            </a:r>
            <a:endParaRPr sz="2200">
              <a:latin typeface="Calibri"/>
              <a:ea typeface="Calibri"/>
              <a:cs typeface="Calibri"/>
              <a:sym typeface="Calibri"/>
            </a:endParaRPr>
          </a:p>
          <a:p>
            <a:pPr indent="-368300" lvl="0" marL="457200" rtl="0" algn="l">
              <a:spcBef>
                <a:spcPts val="0"/>
              </a:spcBef>
              <a:spcAft>
                <a:spcPts val="0"/>
              </a:spcAft>
              <a:buSzPts val="2200"/>
              <a:buFont typeface="Calibri"/>
              <a:buChar char="-"/>
            </a:pPr>
            <a:r>
              <a:rPr lang="fr" sz="2200">
                <a:latin typeface="Calibri"/>
                <a:ea typeface="Calibri"/>
                <a:cs typeface="Calibri"/>
                <a:sym typeface="Calibri"/>
              </a:rPr>
              <a:t>Lors des guerres d’Indépendance, au XIIIème siècle </a:t>
            </a:r>
            <a:endParaRPr sz="2200">
              <a:latin typeface="Calibri"/>
              <a:ea typeface="Calibri"/>
              <a:cs typeface="Calibri"/>
              <a:sym typeface="Calibri"/>
            </a:endParaRPr>
          </a:p>
          <a:p>
            <a:pPr indent="-368300" lvl="0" marL="457200" rtl="0" algn="l">
              <a:spcBef>
                <a:spcPts val="0"/>
              </a:spcBef>
              <a:spcAft>
                <a:spcPts val="0"/>
              </a:spcAft>
              <a:buSzPts val="2200"/>
              <a:buFont typeface="Calibri"/>
              <a:buChar char="-"/>
            </a:pPr>
            <a:r>
              <a:rPr lang="fr" sz="2200">
                <a:latin typeface="Calibri"/>
                <a:ea typeface="Calibri"/>
                <a:cs typeface="Calibri"/>
                <a:sym typeface="Calibri"/>
              </a:rPr>
              <a:t>Jamais, ils vivent toujours dans les forêts des Highlands </a:t>
            </a:r>
            <a:endParaRPr sz="22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200">
              <a:latin typeface="Calibri"/>
              <a:ea typeface="Calibri"/>
              <a:cs typeface="Calibri"/>
              <a:sym typeface="Calibri"/>
            </a:endParaRPr>
          </a:p>
          <a:p>
            <a:pPr indent="0" lvl="0" marL="0" rtl="0" algn="l">
              <a:spcBef>
                <a:spcPts val="0"/>
              </a:spcBef>
              <a:spcAft>
                <a:spcPts val="0"/>
              </a:spcAft>
              <a:buNone/>
            </a:pPr>
            <a:r>
              <a:t/>
            </a:r>
            <a:endParaRPr sz="22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pic>
        <p:nvPicPr>
          <p:cNvPr id="126" name="Google Shape;126;p22"/>
          <p:cNvPicPr preferRelativeResize="0"/>
          <p:nvPr/>
        </p:nvPicPr>
        <p:blipFill>
          <a:blip r:embed="rId3">
            <a:alphaModFix amt="36000"/>
          </a:blip>
          <a:stretch>
            <a:fillRect/>
          </a:stretch>
        </p:blipFill>
        <p:spPr>
          <a:xfrm>
            <a:off x="0" y="0"/>
            <a:ext cx="9144000" cy="5143500"/>
          </a:xfrm>
          <a:prstGeom prst="rect">
            <a:avLst/>
          </a:prstGeom>
          <a:noFill/>
          <a:ln>
            <a:noFill/>
          </a:ln>
        </p:spPr>
      </p:pic>
      <p:sp>
        <p:nvSpPr>
          <p:cNvPr id="127" name="Google Shape;127;p22"/>
          <p:cNvSpPr txBox="1"/>
          <p:nvPr>
            <p:ph type="ctrTitle"/>
          </p:nvPr>
        </p:nvSpPr>
        <p:spPr>
          <a:xfrm>
            <a:off x="796250" y="610800"/>
            <a:ext cx="7288500" cy="54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3600">
                <a:solidFill>
                  <a:srgbClr val="000000"/>
                </a:solidFill>
                <a:latin typeface="Calibri"/>
                <a:ea typeface="Calibri"/>
                <a:cs typeface="Calibri"/>
                <a:sym typeface="Calibri"/>
              </a:rPr>
              <a:t>Question 10</a:t>
            </a:r>
            <a:endParaRPr>
              <a:solidFill>
                <a:srgbClr val="FFFFFF"/>
              </a:solidFill>
              <a:latin typeface="Calibri"/>
              <a:ea typeface="Calibri"/>
              <a:cs typeface="Calibri"/>
              <a:sym typeface="Calibri"/>
            </a:endParaRPr>
          </a:p>
        </p:txBody>
      </p:sp>
      <p:sp>
        <p:nvSpPr>
          <p:cNvPr id="128" name="Google Shape;128;p22"/>
          <p:cNvSpPr txBox="1"/>
          <p:nvPr/>
        </p:nvSpPr>
        <p:spPr>
          <a:xfrm>
            <a:off x="899775" y="1018675"/>
            <a:ext cx="7601100" cy="283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2400">
                <a:latin typeface="Calibri"/>
                <a:ea typeface="Calibri"/>
                <a:cs typeface="Calibri"/>
                <a:sym typeface="Calibri"/>
              </a:rPr>
              <a:t>De quel fromage français se rapproche le fromage écossais “Lanark Blue” ?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Du munster</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Du Saint-Félicien</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Du roquefort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Du comté </a:t>
            </a:r>
            <a:endParaRPr sz="24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p:txBody>
      </p:sp>
      <p:pic>
        <p:nvPicPr>
          <p:cNvPr id="129" name="Google Shape;129;p22"/>
          <p:cNvPicPr preferRelativeResize="0"/>
          <p:nvPr/>
        </p:nvPicPr>
        <p:blipFill>
          <a:blip r:embed="rId4">
            <a:alphaModFix/>
          </a:blip>
          <a:stretch>
            <a:fillRect/>
          </a:stretch>
        </p:blipFill>
        <p:spPr>
          <a:xfrm>
            <a:off x="-181225" y="4003425"/>
            <a:ext cx="5944400" cy="1571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pic>
        <p:nvPicPr>
          <p:cNvPr id="134" name="Google Shape;134;p23"/>
          <p:cNvPicPr preferRelativeResize="0"/>
          <p:nvPr/>
        </p:nvPicPr>
        <p:blipFill>
          <a:blip r:embed="rId3">
            <a:alphaModFix amt="36000"/>
          </a:blip>
          <a:stretch>
            <a:fillRect/>
          </a:stretch>
        </p:blipFill>
        <p:spPr>
          <a:xfrm>
            <a:off x="0" y="0"/>
            <a:ext cx="9144000" cy="5143500"/>
          </a:xfrm>
          <a:prstGeom prst="rect">
            <a:avLst/>
          </a:prstGeom>
          <a:noFill/>
          <a:ln>
            <a:noFill/>
          </a:ln>
        </p:spPr>
      </p:pic>
      <p:sp>
        <p:nvSpPr>
          <p:cNvPr id="135" name="Google Shape;135;p23"/>
          <p:cNvSpPr txBox="1"/>
          <p:nvPr>
            <p:ph type="ctrTitle"/>
          </p:nvPr>
        </p:nvSpPr>
        <p:spPr>
          <a:xfrm>
            <a:off x="796250" y="610800"/>
            <a:ext cx="7288500" cy="54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3600">
                <a:solidFill>
                  <a:srgbClr val="000000"/>
                </a:solidFill>
                <a:latin typeface="Calibri"/>
                <a:ea typeface="Calibri"/>
                <a:cs typeface="Calibri"/>
                <a:sym typeface="Calibri"/>
              </a:rPr>
              <a:t>Question 11</a:t>
            </a:r>
            <a:endParaRPr>
              <a:solidFill>
                <a:srgbClr val="FFFFFF"/>
              </a:solidFill>
              <a:latin typeface="Calibri"/>
              <a:ea typeface="Calibri"/>
              <a:cs typeface="Calibri"/>
              <a:sym typeface="Calibri"/>
            </a:endParaRPr>
          </a:p>
        </p:txBody>
      </p:sp>
      <p:sp>
        <p:nvSpPr>
          <p:cNvPr id="136" name="Google Shape;136;p23"/>
          <p:cNvSpPr txBox="1"/>
          <p:nvPr/>
        </p:nvSpPr>
        <p:spPr>
          <a:xfrm>
            <a:off x="882225" y="1000350"/>
            <a:ext cx="7954500" cy="15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2400">
                <a:latin typeface="Calibri"/>
                <a:ea typeface="Calibri"/>
                <a:cs typeface="Calibri"/>
                <a:sym typeface="Calibri"/>
              </a:rPr>
              <a:t>Où, dans le monde, se trouve la Nouvelle-Ecosse ?</a:t>
            </a:r>
            <a:endParaRPr sz="24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En Afrique du Sud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Au large de l’Inde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A l’est du Canada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Dans la Méditerranée</a:t>
            </a:r>
            <a:endParaRPr sz="24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p:txBody>
      </p:sp>
      <p:pic>
        <p:nvPicPr>
          <p:cNvPr id="137" name="Google Shape;137;p23"/>
          <p:cNvPicPr preferRelativeResize="0"/>
          <p:nvPr/>
        </p:nvPicPr>
        <p:blipFill>
          <a:blip r:embed="rId4">
            <a:alphaModFix/>
          </a:blip>
          <a:stretch>
            <a:fillRect/>
          </a:stretch>
        </p:blipFill>
        <p:spPr>
          <a:xfrm>
            <a:off x="-181225" y="4003425"/>
            <a:ext cx="5944400" cy="1571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pic>
        <p:nvPicPr>
          <p:cNvPr id="142" name="Google Shape;142;p24"/>
          <p:cNvPicPr preferRelativeResize="0"/>
          <p:nvPr/>
        </p:nvPicPr>
        <p:blipFill>
          <a:blip r:embed="rId3">
            <a:alphaModFix amt="36000"/>
          </a:blip>
          <a:stretch>
            <a:fillRect/>
          </a:stretch>
        </p:blipFill>
        <p:spPr>
          <a:xfrm>
            <a:off x="0" y="0"/>
            <a:ext cx="9144000" cy="5143500"/>
          </a:xfrm>
          <a:prstGeom prst="rect">
            <a:avLst/>
          </a:prstGeom>
          <a:noFill/>
          <a:ln>
            <a:noFill/>
          </a:ln>
        </p:spPr>
      </p:pic>
      <p:sp>
        <p:nvSpPr>
          <p:cNvPr id="143" name="Google Shape;143;p24"/>
          <p:cNvSpPr txBox="1"/>
          <p:nvPr>
            <p:ph type="ctrTitle"/>
          </p:nvPr>
        </p:nvSpPr>
        <p:spPr>
          <a:xfrm>
            <a:off x="796250" y="610800"/>
            <a:ext cx="7288500" cy="54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3600">
                <a:solidFill>
                  <a:srgbClr val="000000"/>
                </a:solidFill>
                <a:latin typeface="Calibri"/>
                <a:ea typeface="Calibri"/>
                <a:cs typeface="Calibri"/>
                <a:sym typeface="Calibri"/>
              </a:rPr>
              <a:t>Question 12</a:t>
            </a:r>
            <a:endParaRPr>
              <a:solidFill>
                <a:srgbClr val="FFFFFF"/>
              </a:solidFill>
              <a:latin typeface="Calibri"/>
              <a:ea typeface="Calibri"/>
              <a:cs typeface="Calibri"/>
              <a:sym typeface="Calibri"/>
            </a:endParaRPr>
          </a:p>
        </p:txBody>
      </p:sp>
      <p:sp>
        <p:nvSpPr>
          <p:cNvPr id="144" name="Google Shape;144;p24"/>
          <p:cNvSpPr txBox="1"/>
          <p:nvPr/>
        </p:nvSpPr>
        <p:spPr>
          <a:xfrm>
            <a:off x="796250" y="1179050"/>
            <a:ext cx="7624200" cy="15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400">
                <a:latin typeface="Calibri"/>
                <a:ea typeface="Calibri"/>
                <a:cs typeface="Calibri"/>
                <a:sym typeface="Calibri"/>
              </a:rPr>
              <a:t>Où trouve-t-on la plus vieille université écossaise ? </a:t>
            </a:r>
            <a:endParaRPr sz="2400">
              <a:latin typeface="Calibri"/>
              <a:ea typeface="Calibri"/>
              <a:cs typeface="Calibri"/>
              <a:sym typeface="Calibri"/>
            </a:endParaRPr>
          </a:p>
          <a:p>
            <a:pPr indent="0" lvl="0" marL="457200" rtl="0" algn="l">
              <a:spcBef>
                <a:spcPts val="0"/>
              </a:spcBef>
              <a:spcAft>
                <a:spcPts val="0"/>
              </a:spcAft>
              <a:buNone/>
            </a:pPr>
            <a:r>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Ullapool</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Glasgow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Aberdeen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St-Andrews </a:t>
            </a:r>
            <a:endParaRPr sz="2400">
              <a:latin typeface="Calibri"/>
              <a:ea typeface="Calibri"/>
              <a:cs typeface="Calibri"/>
              <a:sym typeface="Calibri"/>
            </a:endParaRPr>
          </a:p>
          <a:p>
            <a:pPr indent="0" lvl="0" marL="457200" rtl="0" algn="l">
              <a:spcBef>
                <a:spcPts val="0"/>
              </a:spcBef>
              <a:spcAft>
                <a:spcPts val="0"/>
              </a:spcAft>
              <a:buNone/>
            </a:pPr>
            <a:r>
              <a:t/>
            </a:r>
            <a:endParaRPr sz="2400">
              <a:latin typeface="Calibri"/>
              <a:ea typeface="Calibri"/>
              <a:cs typeface="Calibri"/>
              <a:sym typeface="Calibri"/>
            </a:endParaRPr>
          </a:p>
          <a:p>
            <a:pPr indent="0" lvl="0" marL="45720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p:txBody>
      </p:sp>
      <p:pic>
        <p:nvPicPr>
          <p:cNvPr id="145" name="Google Shape;145;p24"/>
          <p:cNvPicPr preferRelativeResize="0"/>
          <p:nvPr/>
        </p:nvPicPr>
        <p:blipFill>
          <a:blip r:embed="rId4">
            <a:alphaModFix/>
          </a:blip>
          <a:stretch>
            <a:fillRect/>
          </a:stretch>
        </p:blipFill>
        <p:spPr>
          <a:xfrm>
            <a:off x="-181225" y="4003425"/>
            <a:ext cx="5944400" cy="1571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pic>
        <p:nvPicPr>
          <p:cNvPr id="150" name="Google Shape;150;p25"/>
          <p:cNvPicPr preferRelativeResize="0"/>
          <p:nvPr/>
        </p:nvPicPr>
        <p:blipFill>
          <a:blip r:embed="rId3">
            <a:alphaModFix amt="36000"/>
          </a:blip>
          <a:stretch>
            <a:fillRect/>
          </a:stretch>
        </p:blipFill>
        <p:spPr>
          <a:xfrm>
            <a:off x="0" y="0"/>
            <a:ext cx="9144000" cy="5143500"/>
          </a:xfrm>
          <a:prstGeom prst="rect">
            <a:avLst/>
          </a:prstGeom>
          <a:noFill/>
          <a:ln>
            <a:noFill/>
          </a:ln>
        </p:spPr>
      </p:pic>
      <p:sp>
        <p:nvSpPr>
          <p:cNvPr id="151" name="Google Shape;151;p25"/>
          <p:cNvSpPr txBox="1"/>
          <p:nvPr>
            <p:ph type="ctrTitle"/>
          </p:nvPr>
        </p:nvSpPr>
        <p:spPr>
          <a:xfrm>
            <a:off x="796250" y="610800"/>
            <a:ext cx="7288500" cy="54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3600">
                <a:solidFill>
                  <a:srgbClr val="000000"/>
                </a:solidFill>
                <a:latin typeface="Calibri"/>
                <a:ea typeface="Calibri"/>
                <a:cs typeface="Calibri"/>
                <a:sym typeface="Calibri"/>
              </a:rPr>
              <a:t>Question 13</a:t>
            </a:r>
            <a:endParaRPr>
              <a:solidFill>
                <a:srgbClr val="FFFFFF"/>
              </a:solidFill>
              <a:latin typeface="Calibri"/>
              <a:ea typeface="Calibri"/>
              <a:cs typeface="Calibri"/>
              <a:sym typeface="Calibri"/>
            </a:endParaRPr>
          </a:p>
        </p:txBody>
      </p:sp>
      <p:sp>
        <p:nvSpPr>
          <p:cNvPr id="152" name="Google Shape;152;p25"/>
          <p:cNvSpPr txBox="1"/>
          <p:nvPr/>
        </p:nvSpPr>
        <p:spPr>
          <a:xfrm>
            <a:off x="796250" y="1155000"/>
            <a:ext cx="7842900" cy="179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2400">
                <a:latin typeface="Calibri"/>
                <a:ea typeface="Calibri"/>
                <a:cs typeface="Calibri"/>
                <a:sym typeface="Calibri"/>
              </a:rPr>
              <a:t>Combien de Munros, ces sommets de plus de 914 mètres, trouve-t-on en Ecosse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12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55</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164</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282</a:t>
            </a:r>
            <a:endParaRPr sz="24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p:txBody>
      </p:sp>
      <p:pic>
        <p:nvPicPr>
          <p:cNvPr id="153" name="Google Shape;153;p25"/>
          <p:cNvPicPr preferRelativeResize="0"/>
          <p:nvPr/>
        </p:nvPicPr>
        <p:blipFill>
          <a:blip r:embed="rId4">
            <a:alphaModFix/>
          </a:blip>
          <a:stretch>
            <a:fillRect/>
          </a:stretch>
        </p:blipFill>
        <p:spPr>
          <a:xfrm>
            <a:off x="-181225" y="4003425"/>
            <a:ext cx="5944400" cy="1571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pic>
        <p:nvPicPr>
          <p:cNvPr id="158" name="Google Shape;158;p26"/>
          <p:cNvPicPr preferRelativeResize="0"/>
          <p:nvPr/>
        </p:nvPicPr>
        <p:blipFill>
          <a:blip r:embed="rId3">
            <a:alphaModFix amt="36000"/>
          </a:blip>
          <a:stretch>
            <a:fillRect/>
          </a:stretch>
        </p:blipFill>
        <p:spPr>
          <a:xfrm>
            <a:off x="0" y="0"/>
            <a:ext cx="9144000" cy="5143500"/>
          </a:xfrm>
          <a:prstGeom prst="rect">
            <a:avLst/>
          </a:prstGeom>
          <a:noFill/>
          <a:ln>
            <a:noFill/>
          </a:ln>
        </p:spPr>
      </p:pic>
      <p:sp>
        <p:nvSpPr>
          <p:cNvPr id="159" name="Google Shape;159;p26"/>
          <p:cNvSpPr txBox="1"/>
          <p:nvPr>
            <p:ph type="ctrTitle"/>
          </p:nvPr>
        </p:nvSpPr>
        <p:spPr>
          <a:xfrm>
            <a:off x="796250" y="610800"/>
            <a:ext cx="7288500" cy="54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3600">
                <a:solidFill>
                  <a:srgbClr val="000000"/>
                </a:solidFill>
                <a:latin typeface="Calibri"/>
                <a:ea typeface="Calibri"/>
                <a:cs typeface="Calibri"/>
                <a:sym typeface="Calibri"/>
              </a:rPr>
              <a:t>                          </a:t>
            </a:r>
            <a:r>
              <a:rPr lang="fr" sz="3600">
                <a:solidFill>
                  <a:srgbClr val="000000"/>
                </a:solidFill>
                <a:latin typeface="Calibri"/>
                <a:ea typeface="Calibri"/>
                <a:cs typeface="Calibri"/>
                <a:sym typeface="Calibri"/>
              </a:rPr>
              <a:t>Question 14</a:t>
            </a:r>
            <a:endParaRPr>
              <a:solidFill>
                <a:srgbClr val="FFFFFF"/>
              </a:solidFill>
              <a:latin typeface="Calibri"/>
              <a:ea typeface="Calibri"/>
              <a:cs typeface="Calibri"/>
              <a:sym typeface="Calibri"/>
            </a:endParaRPr>
          </a:p>
        </p:txBody>
      </p:sp>
      <p:sp>
        <p:nvSpPr>
          <p:cNvPr id="160" name="Google Shape;160;p26"/>
          <p:cNvSpPr txBox="1"/>
          <p:nvPr/>
        </p:nvSpPr>
        <p:spPr>
          <a:xfrm>
            <a:off x="3488450" y="1155000"/>
            <a:ext cx="5328900" cy="317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2000">
                <a:latin typeface="Calibri"/>
                <a:ea typeface="Calibri"/>
                <a:cs typeface="Calibri"/>
                <a:sym typeface="Calibri"/>
              </a:rPr>
              <a:t>Voici le très impressionnant “Inaccessible Pinnacle”, le sommet inaccessible ! Vous le trouvez au sommet d’un Munro de l’île de Skye. Combien mesure cette roche saillante qu’il faut escalader pour en atteindre le sommet ? </a:t>
            </a:r>
            <a:endParaRPr sz="20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lang="fr" sz="2000">
                <a:latin typeface="Calibri"/>
                <a:ea typeface="Calibri"/>
                <a:cs typeface="Calibri"/>
                <a:sym typeface="Calibri"/>
              </a:rPr>
              <a:t>10 mètres </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lang="fr" sz="2000">
                <a:latin typeface="Calibri"/>
                <a:ea typeface="Calibri"/>
                <a:cs typeface="Calibri"/>
                <a:sym typeface="Calibri"/>
              </a:rPr>
              <a:t>30 mètres </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lang="fr" sz="2000">
                <a:latin typeface="Calibri"/>
                <a:ea typeface="Calibri"/>
                <a:cs typeface="Calibri"/>
                <a:sym typeface="Calibri"/>
              </a:rPr>
              <a:t>50 mètres </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lang="fr" sz="2000">
                <a:latin typeface="Calibri"/>
                <a:ea typeface="Calibri"/>
                <a:cs typeface="Calibri"/>
                <a:sym typeface="Calibri"/>
              </a:rPr>
              <a:t>80 mètres </a:t>
            </a:r>
            <a:endParaRPr sz="20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a:p>
            <a:pPr indent="0" lvl="0" marL="457200" rtl="0" algn="l">
              <a:spcBef>
                <a:spcPts val="0"/>
              </a:spcBef>
              <a:spcAft>
                <a:spcPts val="0"/>
              </a:spcAft>
              <a:buNone/>
            </a:pPr>
            <a:r>
              <a:t/>
            </a:r>
            <a:endParaRPr sz="2000">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sz="2000">
              <a:latin typeface="Calibri"/>
              <a:ea typeface="Calibri"/>
              <a:cs typeface="Calibri"/>
              <a:sym typeface="Calibri"/>
            </a:endParaRPr>
          </a:p>
          <a:p>
            <a:pPr indent="0" lvl="0" marL="457200" rtl="0" algn="l">
              <a:spcBef>
                <a:spcPts val="0"/>
              </a:spcBef>
              <a:spcAft>
                <a:spcPts val="0"/>
              </a:spcAft>
              <a:buNone/>
            </a:pPr>
            <a:r>
              <a:t/>
            </a:r>
            <a:endParaRPr sz="2000">
              <a:latin typeface="Calibri"/>
              <a:ea typeface="Calibri"/>
              <a:cs typeface="Calibri"/>
              <a:sym typeface="Calibri"/>
            </a:endParaRPr>
          </a:p>
        </p:txBody>
      </p:sp>
      <p:pic>
        <p:nvPicPr>
          <p:cNvPr id="161" name="Google Shape;161;p26"/>
          <p:cNvPicPr preferRelativeResize="0"/>
          <p:nvPr/>
        </p:nvPicPr>
        <p:blipFill>
          <a:blip r:embed="rId4">
            <a:alphaModFix/>
          </a:blip>
          <a:stretch>
            <a:fillRect/>
          </a:stretch>
        </p:blipFill>
        <p:spPr>
          <a:xfrm>
            <a:off x="540649" y="233800"/>
            <a:ext cx="2498674" cy="444210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pic>
        <p:nvPicPr>
          <p:cNvPr id="166" name="Google Shape;166;p27"/>
          <p:cNvPicPr preferRelativeResize="0"/>
          <p:nvPr/>
        </p:nvPicPr>
        <p:blipFill>
          <a:blip r:embed="rId3">
            <a:alphaModFix amt="36000"/>
          </a:blip>
          <a:stretch>
            <a:fillRect/>
          </a:stretch>
        </p:blipFill>
        <p:spPr>
          <a:xfrm>
            <a:off x="0" y="0"/>
            <a:ext cx="9144000" cy="5143500"/>
          </a:xfrm>
          <a:prstGeom prst="rect">
            <a:avLst/>
          </a:prstGeom>
          <a:noFill/>
          <a:ln>
            <a:noFill/>
          </a:ln>
        </p:spPr>
      </p:pic>
      <p:sp>
        <p:nvSpPr>
          <p:cNvPr id="167" name="Google Shape;167;p27"/>
          <p:cNvSpPr txBox="1"/>
          <p:nvPr>
            <p:ph type="ctrTitle"/>
          </p:nvPr>
        </p:nvSpPr>
        <p:spPr>
          <a:xfrm>
            <a:off x="796250" y="610800"/>
            <a:ext cx="7288500" cy="54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3600">
                <a:solidFill>
                  <a:srgbClr val="000000"/>
                </a:solidFill>
                <a:latin typeface="Calibri"/>
                <a:ea typeface="Calibri"/>
                <a:cs typeface="Calibri"/>
                <a:sym typeface="Calibri"/>
              </a:rPr>
              <a:t>Question 15</a:t>
            </a:r>
            <a:endParaRPr>
              <a:solidFill>
                <a:srgbClr val="FFFFFF"/>
              </a:solidFill>
              <a:latin typeface="Calibri"/>
              <a:ea typeface="Calibri"/>
              <a:cs typeface="Calibri"/>
              <a:sym typeface="Calibri"/>
            </a:endParaRPr>
          </a:p>
        </p:txBody>
      </p:sp>
      <p:pic>
        <p:nvPicPr>
          <p:cNvPr id="168" name="Google Shape;168;p27"/>
          <p:cNvPicPr preferRelativeResize="0"/>
          <p:nvPr/>
        </p:nvPicPr>
        <p:blipFill>
          <a:blip r:embed="rId4">
            <a:alphaModFix/>
          </a:blip>
          <a:stretch>
            <a:fillRect/>
          </a:stretch>
        </p:blipFill>
        <p:spPr>
          <a:xfrm>
            <a:off x="-181225" y="4003425"/>
            <a:ext cx="5944400" cy="1571250"/>
          </a:xfrm>
          <a:prstGeom prst="rect">
            <a:avLst/>
          </a:prstGeom>
          <a:noFill/>
          <a:ln>
            <a:noFill/>
          </a:ln>
        </p:spPr>
      </p:pic>
      <p:sp>
        <p:nvSpPr>
          <p:cNvPr id="169" name="Google Shape;169;p27"/>
          <p:cNvSpPr txBox="1"/>
          <p:nvPr/>
        </p:nvSpPr>
        <p:spPr>
          <a:xfrm>
            <a:off x="801900" y="1000350"/>
            <a:ext cx="7982100" cy="15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2100">
                <a:latin typeface="Calibri"/>
                <a:ea typeface="Calibri"/>
                <a:cs typeface="Calibri"/>
                <a:sym typeface="Calibri"/>
              </a:rPr>
              <a:t>Charade !</a:t>
            </a:r>
            <a:endParaRPr sz="21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1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fr" sz="2100">
                <a:latin typeface="Calibri"/>
                <a:ea typeface="Calibri"/>
                <a:cs typeface="Calibri"/>
                <a:sym typeface="Calibri"/>
              </a:rPr>
              <a:t>Mon premier est l’inverse de faible </a:t>
            </a:r>
            <a:endParaRPr sz="21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fr" sz="2100">
                <a:latin typeface="Calibri"/>
                <a:ea typeface="Calibri"/>
                <a:cs typeface="Calibri"/>
                <a:sym typeface="Calibri"/>
              </a:rPr>
              <a:t>Si tout va bien, on prononce mon deuxième à l’autel </a:t>
            </a:r>
            <a:endParaRPr sz="21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fr" sz="2100">
                <a:latin typeface="Calibri"/>
                <a:ea typeface="Calibri"/>
                <a:cs typeface="Calibri"/>
                <a:sym typeface="Calibri"/>
              </a:rPr>
              <a:t>Comme on fait mon troisième, on se couche</a:t>
            </a:r>
            <a:endParaRPr sz="21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fr" sz="2100">
                <a:latin typeface="Calibri"/>
                <a:ea typeface="Calibri"/>
                <a:cs typeface="Calibri"/>
                <a:sym typeface="Calibri"/>
              </a:rPr>
              <a:t>Si mon quatrième est sensible, je préfère m’abstenir </a:t>
            </a:r>
            <a:endParaRPr sz="2100">
              <a:latin typeface="Calibri"/>
              <a:ea typeface="Calibri"/>
              <a:cs typeface="Calibri"/>
              <a:sym typeface="Calibri"/>
            </a:endParaRPr>
          </a:p>
          <a:p>
            <a:pPr indent="0" lvl="0" marL="0" rtl="0" algn="l">
              <a:spcBef>
                <a:spcPts val="0"/>
              </a:spcBef>
              <a:spcAft>
                <a:spcPts val="0"/>
              </a:spcAft>
              <a:buNone/>
            </a:pPr>
            <a:r>
              <a:rPr b="1" lang="fr" sz="2100">
                <a:latin typeface="Calibri"/>
                <a:ea typeface="Calibri"/>
                <a:cs typeface="Calibri"/>
                <a:sym typeface="Calibri"/>
              </a:rPr>
              <a:t>Mon tout est une ville des Highlands d’où l’on voit le Ben Nevis… </a:t>
            </a:r>
            <a:endParaRPr b="1" sz="2100">
              <a:latin typeface="Calibri"/>
              <a:ea typeface="Calibri"/>
              <a:cs typeface="Calibri"/>
              <a:sym typeface="Calibri"/>
            </a:endParaRPr>
          </a:p>
          <a:p>
            <a:pPr indent="0" lvl="0" marL="0" rtl="0" algn="l">
              <a:spcBef>
                <a:spcPts val="0"/>
              </a:spcBef>
              <a:spcAft>
                <a:spcPts val="0"/>
              </a:spcAft>
              <a:buNone/>
            </a:pPr>
            <a:r>
              <a:t/>
            </a:r>
            <a:endParaRPr sz="21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100">
              <a:latin typeface="Calibri"/>
              <a:ea typeface="Calibri"/>
              <a:cs typeface="Calibri"/>
              <a:sym typeface="Calibri"/>
            </a:endParaRPr>
          </a:p>
          <a:p>
            <a:pPr indent="0" lvl="0" marL="0" rtl="0" algn="l">
              <a:spcBef>
                <a:spcPts val="0"/>
              </a:spcBef>
              <a:spcAft>
                <a:spcPts val="0"/>
              </a:spcAft>
              <a:buNone/>
            </a:pPr>
            <a:r>
              <a:t/>
            </a:r>
            <a:endParaRPr sz="21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pic>
        <p:nvPicPr>
          <p:cNvPr id="174" name="Google Shape;174;p28"/>
          <p:cNvPicPr preferRelativeResize="0"/>
          <p:nvPr/>
        </p:nvPicPr>
        <p:blipFill>
          <a:blip r:embed="rId3">
            <a:alphaModFix amt="36000"/>
          </a:blip>
          <a:stretch>
            <a:fillRect/>
          </a:stretch>
        </p:blipFill>
        <p:spPr>
          <a:xfrm>
            <a:off x="0" y="0"/>
            <a:ext cx="9144000" cy="5143500"/>
          </a:xfrm>
          <a:prstGeom prst="rect">
            <a:avLst/>
          </a:prstGeom>
          <a:noFill/>
          <a:ln>
            <a:noFill/>
          </a:ln>
        </p:spPr>
      </p:pic>
      <p:sp>
        <p:nvSpPr>
          <p:cNvPr id="175" name="Google Shape;175;p28"/>
          <p:cNvSpPr txBox="1"/>
          <p:nvPr>
            <p:ph type="ctrTitle"/>
          </p:nvPr>
        </p:nvSpPr>
        <p:spPr>
          <a:xfrm>
            <a:off x="796250" y="610800"/>
            <a:ext cx="7288500" cy="54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3600">
                <a:solidFill>
                  <a:srgbClr val="000000"/>
                </a:solidFill>
                <a:latin typeface="Calibri"/>
                <a:ea typeface="Calibri"/>
                <a:cs typeface="Calibri"/>
                <a:sym typeface="Calibri"/>
              </a:rPr>
              <a:t>Question 16</a:t>
            </a:r>
            <a:endParaRPr>
              <a:solidFill>
                <a:srgbClr val="FFFFFF"/>
              </a:solidFill>
              <a:latin typeface="Calibri"/>
              <a:ea typeface="Calibri"/>
              <a:cs typeface="Calibri"/>
              <a:sym typeface="Calibri"/>
            </a:endParaRPr>
          </a:p>
        </p:txBody>
      </p:sp>
      <p:pic>
        <p:nvPicPr>
          <p:cNvPr id="176" name="Google Shape;176;p28"/>
          <p:cNvPicPr preferRelativeResize="0"/>
          <p:nvPr/>
        </p:nvPicPr>
        <p:blipFill>
          <a:blip r:embed="rId4">
            <a:alphaModFix/>
          </a:blip>
          <a:stretch>
            <a:fillRect/>
          </a:stretch>
        </p:blipFill>
        <p:spPr>
          <a:xfrm>
            <a:off x="-181225" y="4003425"/>
            <a:ext cx="5944400" cy="1571250"/>
          </a:xfrm>
          <a:prstGeom prst="rect">
            <a:avLst/>
          </a:prstGeom>
          <a:noFill/>
          <a:ln>
            <a:noFill/>
          </a:ln>
        </p:spPr>
      </p:pic>
      <p:sp>
        <p:nvSpPr>
          <p:cNvPr id="177" name="Google Shape;177;p28"/>
          <p:cNvSpPr txBox="1"/>
          <p:nvPr/>
        </p:nvSpPr>
        <p:spPr>
          <a:xfrm>
            <a:off x="796250" y="933200"/>
            <a:ext cx="7825500" cy="15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2400">
                <a:latin typeface="Calibri"/>
                <a:ea typeface="Calibri"/>
                <a:cs typeface="Calibri"/>
                <a:sym typeface="Calibri"/>
              </a:rPr>
              <a:t>Pour quelle étrangeté est connu le village de Bonnybridge, près de Falkirk ?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Il y a bien un pont, mais il est d’une laideur incroyable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Toutes les maisons sont peintes en orange</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Tout le village utilise une monnaie différente, les Bonnies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On y a vu plusieurs fois des OVNI (objets volants non-identifiés, UFO) </a:t>
            </a:r>
            <a:endParaRPr sz="24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pic>
        <p:nvPicPr>
          <p:cNvPr id="182" name="Google Shape;182;p29"/>
          <p:cNvPicPr preferRelativeResize="0"/>
          <p:nvPr/>
        </p:nvPicPr>
        <p:blipFill>
          <a:blip r:embed="rId3">
            <a:alphaModFix amt="36000"/>
          </a:blip>
          <a:stretch>
            <a:fillRect/>
          </a:stretch>
        </p:blipFill>
        <p:spPr>
          <a:xfrm>
            <a:off x="0" y="0"/>
            <a:ext cx="9144000" cy="5143500"/>
          </a:xfrm>
          <a:prstGeom prst="rect">
            <a:avLst/>
          </a:prstGeom>
          <a:noFill/>
          <a:ln>
            <a:noFill/>
          </a:ln>
        </p:spPr>
      </p:pic>
      <p:sp>
        <p:nvSpPr>
          <p:cNvPr id="183" name="Google Shape;183;p29"/>
          <p:cNvSpPr txBox="1"/>
          <p:nvPr>
            <p:ph type="ctrTitle"/>
          </p:nvPr>
        </p:nvSpPr>
        <p:spPr>
          <a:xfrm>
            <a:off x="796250" y="610800"/>
            <a:ext cx="7288500" cy="54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3600">
                <a:solidFill>
                  <a:srgbClr val="000000"/>
                </a:solidFill>
                <a:latin typeface="Calibri"/>
                <a:ea typeface="Calibri"/>
                <a:cs typeface="Calibri"/>
                <a:sym typeface="Calibri"/>
              </a:rPr>
              <a:t>Question 17</a:t>
            </a:r>
            <a:endParaRPr>
              <a:solidFill>
                <a:srgbClr val="FFFFFF"/>
              </a:solidFill>
              <a:latin typeface="Calibri"/>
              <a:ea typeface="Calibri"/>
              <a:cs typeface="Calibri"/>
              <a:sym typeface="Calibri"/>
            </a:endParaRPr>
          </a:p>
        </p:txBody>
      </p:sp>
      <p:sp>
        <p:nvSpPr>
          <p:cNvPr id="184" name="Google Shape;184;p29"/>
          <p:cNvSpPr txBox="1"/>
          <p:nvPr/>
        </p:nvSpPr>
        <p:spPr>
          <a:xfrm>
            <a:off x="796250" y="1000350"/>
            <a:ext cx="8138100" cy="15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2100">
                <a:latin typeface="Calibri"/>
                <a:ea typeface="Calibri"/>
                <a:cs typeface="Calibri"/>
                <a:sym typeface="Calibri"/>
              </a:rPr>
              <a:t>Pourquoi la ville de Gretna Green, à la frontière avec l’Angleterre, est-elle connue ? </a:t>
            </a:r>
            <a:endParaRPr sz="2100">
              <a:latin typeface="Calibri"/>
              <a:ea typeface="Calibri"/>
              <a:cs typeface="Calibri"/>
              <a:sym typeface="Calibri"/>
            </a:endParaRPr>
          </a:p>
          <a:p>
            <a:pPr indent="-361950" lvl="0" marL="457200" rtl="0" algn="l">
              <a:spcBef>
                <a:spcPts val="0"/>
              </a:spcBef>
              <a:spcAft>
                <a:spcPts val="0"/>
              </a:spcAft>
              <a:buSzPts val="2100"/>
              <a:buFont typeface="Calibri"/>
              <a:buChar char="-"/>
            </a:pPr>
            <a:r>
              <a:rPr lang="fr" sz="2100">
                <a:latin typeface="Calibri"/>
                <a:ea typeface="Calibri"/>
                <a:cs typeface="Calibri"/>
                <a:sym typeface="Calibri"/>
              </a:rPr>
              <a:t>Tout les habitants jouent au golf </a:t>
            </a:r>
            <a:endParaRPr sz="2100">
              <a:latin typeface="Calibri"/>
              <a:ea typeface="Calibri"/>
              <a:cs typeface="Calibri"/>
              <a:sym typeface="Calibri"/>
            </a:endParaRPr>
          </a:p>
          <a:p>
            <a:pPr indent="-361950" lvl="0" marL="457200" rtl="0" algn="l">
              <a:spcBef>
                <a:spcPts val="0"/>
              </a:spcBef>
              <a:spcAft>
                <a:spcPts val="0"/>
              </a:spcAft>
              <a:buSzPts val="2100"/>
              <a:buFont typeface="Calibri"/>
              <a:buChar char="-"/>
            </a:pPr>
            <a:r>
              <a:rPr lang="fr" sz="2100">
                <a:latin typeface="Calibri"/>
                <a:ea typeface="Calibri"/>
                <a:cs typeface="Calibri"/>
                <a:sym typeface="Calibri"/>
              </a:rPr>
              <a:t>Les trois précédents maires portent le nom de Gretna, c’est dingue </a:t>
            </a:r>
            <a:endParaRPr sz="2100">
              <a:latin typeface="Calibri"/>
              <a:ea typeface="Calibri"/>
              <a:cs typeface="Calibri"/>
              <a:sym typeface="Calibri"/>
            </a:endParaRPr>
          </a:p>
          <a:p>
            <a:pPr indent="-361950" lvl="0" marL="457200" rtl="0" algn="l">
              <a:spcBef>
                <a:spcPts val="0"/>
              </a:spcBef>
              <a:spcAft>
                <a:spcPts val="0"/>
              </a:spcAft>
              <a:buSzPts val="2100"/>
              <a:buFont typeface="Calibri"/>
              <a:buChar char="-"/>
            </a:pPr>
            <a:r>
              <a:rPr lang="fr" sz="2100">
                <a:latin typeface="Calibri"/>
                <a:ea typeface="Calibri"/>
                <a:cs typeface="Calibri"/>
                <a:sym typeface="Calibri"/>
              </a:rPr>
              <a:t>On y célèbre 5 000 mariages par an, et la cérémonie a toujours lieu au dessus d’une enclume</a:t>
            </a:r>
            <a:endParaRPr sz="2100">
              <a:latin typeface="Calibri"/>
              <a:ea typeface="Calibri"/>
              <a:cs typeface="Calibri"/>
              <a:sym typeface="Calibri"/>
            </a:endParaRPr>
          </a:p>
          <a:p>
            <a:pPr indent="-361950" lvl="0" marL="457200" rtl="0" algn="l">
              <a:spcBef>
                <a:spcPts val="0"/>
              </a:spcBef>
              <a:spcAft>
                <a:spcPts val="0"/>
              </a:spcAft>
              <a:buSzPts val="2100"/>
              <a:buFont typeface="Calibri"/>
              <a:buChar char="-"/>
            </a:pPr>
            <a:r>
              <a:rPr lang="fr" sz="2100">
                <a:latin typeface="Calibri"/>
                <a:ea typeface="Calibri"/>
                <a:cs typeface="Calibri"/>
                <a:sym typeface="Calibri"/>
              </a:rPr>
              <a:t>On y a installé une fausse douane pour passer en Angleterre </a:t>
            </a:r>
            <a:endParaRPr sz="21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100">
              <a:latin typeface="Calibri"/>
              <a:ea typeface="Calibri"/>
              <a:cs typeface="Calibri"/>
              <a:sym typeface="Calibri"/>
            </a:endParaRPr>
          </a:p>
          <a:p>
            <a:pPr indent="0" lvl="0" marL="0" rtl="0" algn="l">
              <a:spcBef>
                <a:spcPts val="0"/>
              </a:spcBef>
              <a:spcAft>
                <a:spcPts val="0"/>
              </a:spcAft>
              <a:buNone/>
            </a:pPr>
            <a:r>
              <a:t/>
            </a:r>
            <a:endParaRPr sz="2100">
              <a:latin typeface="Calibri"/>
              <a:ea typeface="Calibri"/>
              <a:cs typeface="Calibri"/>
              <a:sym typeface="Calibri"/>
            </a:endParaRPr>
          </a:p>
        </p:txBody>
      </p:sp>
      <p:pic>
        <p:nvPicPr>
          <p:cNvPr id="185" name="Google Shape;185;p29"/>
          <p:cNvPicPr preferRelativeResize="0"/>
          <p:nvPr/>
        </p:nvPicPr>
        <p:blipFill>
          <a:blip r:embed="rId4">
            <a:alphaModFix/>
          </a:blip>
          <a:stretch>
            <a:fillRect/>
          </a:stretch>
        </p:blipFill>
        <p:spPr>
          <a:xfrm>
            <a:off x="-181225" y="4003425"/>
            <a:ext cx="5944400" cy="1571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pic>
        <p:nvPicPr>
          <p:cNvPr id="190" name="Google Shape;190;p30"/>
          <p:cNvPicPr preferRelativeResize="0"/>
          <p:nvPr/>
        </p:nvPicPr>
        <p:blipFill>
          <a:blip r:embed="rId3">
            <a:alphaModFix amt="36000"/>
          </a:blip>
          <a:stretch>
            <a:fillRect/>
          </a:stretch>
        </p:blipFill>
        <p:spPr>
          <a:xfrm>
            <a:off x="0" y="0"/>
            <a:ext cx="9144000" cy="5143500"/>
          </a:xfrm>
          <a:prstGeom prst="rect">
            <a:avLst/>
          </a:prstGeom>
          <a:noFill/>
          <a:ln>
            <a:noFill/>
          </a:ln>
        </p:spPr>
      </p:pic>
      <p:sp>
        <p:nvSpPr>
          <p:cNvPr id="191" name="Google Shape;191;p30"/>
          <p:cNvSpPr txBox="1"/>
          <p:nvPr>
            <p:ph type="ctrTitle"/>
          </p:nvPr>
        </p:nvSpPr>
        <p:spPr>
          <a:xfrm>
            <a:off x="796250" y="610800"/>
            <a:ext cx="7288500" cy="54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3600">
                <a:solidFill>
                  <a:srgbClr val="000000"/>
                </a:solidFill>
                <a:latin typeface="Calibri"/>
                <a:ea typeface="Calibri"/>
                <a:cs typeface="Calibri"/>
                <a:sym typeface="Calibri"/>
              </a:rPr>
              <a:t>Question 18</a:t>
            </a:r>
            <a:endParaRPr>
              <a:solidFill>
                <a:srgbClr val="FFFFFF"/>
              </a:solidFill>
              <a:latin typeface="Calibri"/>
              <a:ea typeface="Calibri"/>
              <a:cs typeface="Calibri"/>
              <a:sym typeface="Calibri"/>
            </a:endParaRPr>
          </a:p>
        </p:txBody>
      </p:sp>
      <p:sp>
        <p:nvSpPr>
          <p:cNvPr id="192" name="Google Shape;192;p30"/>
          <p:cNvSpPr txBox="1"/>
          <p:nvPr/>
        </p:nvSpPr>
        <p:spPr>
          <a:xfrm>
            <a:off x="620750" y="1155000"/>
            <a:ext cx="5007000" cy="15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2200">
                <a:latin typeface="Calibri"/>
                <a:ea typeface="Calibri"/>
                <a:cs typeface="Calibri"/>
                <a:sym typeface="Calibri"/>
              </a:rPr>
              <a:t>Sir Nils Olaf III est un manchot royal qui vit au zoo d’Edimbourg. Lui et ses deux prédécesseurs on été anoblis et ont le titre de généraux de l’armée d’un pays d’Europe. Mais lequel ? </a:t>
            </a:r>
            <a:endParaRPr sz="2200">
              <a:latin typeface="Calibri"/>
              <a:ea typeface="Calibri"/>
              <a:cs typeface="Calibri"/>
              <a:sym typeface="Calibri"/>
            </a:endParaRPr>
          </a:p>
          <a:p>
            <a:pPr indent="-368300" lvl="0" marL="457200" rtl="0" algn="l">
              <a:spcBef>
                <a:spcPts val="0"/>
              </a:spcBef>
              <a:spcAft>
                <a:spcPts val="0"/>
              </a:spcAft>
              <a:buSzPts val="2200"/>
              <a:buFont typeface="Calibri"/>
              <a:buChar char="-"/>
            </a:pPr>
            <a:r>
              <a:rPr lang="fr" sz="2200">
                <a:latin typeface="Calibri"/>
                <a:ea typeface="Calibri"/>
                <a:cs typeface="Calibri"/>
                <a:sym typeface="Calibri"/>
              </a:rPr>
              <a:t>La Suisse </a:t>
            </a:r>
            <a:endParaRPr sz="2200">
              <a:latin typeface="Calibri"/>
              <a:ea typeface="Calibri"/>
              <a:cs typeface="Calibri"/>
              <a:sym typeface="Calibri"/>
            </a:endParaRPr>
          </a:p>
          <a:p>
            <a:pPr indent="-368300" lvl="0" marL="457200" rtl="0" algn="l">
              <a:spcBef>
                <a:spcPts val="0"/>
              </a:spcBef>
              <a:spcAft>
                <a:spcPts val="0"/>
              </a:spcAft>
              <a:buSzPts val="2200"/>
              <a:buFont typeface="Calibri"/>
              <a:buChar char="-"/>
            </a:pPr>
            <a:r>
              <a:rPr lang="fr" sz="2200">
                <a:latin typeface="Calibri"/>
                <a:ea typeface="Calibri"/>
                <a:cs typeface="Calibri"/>
                <a:sym typeface="Calibri"/>
              </a:rPr>
              <a:t>La Norvège </a:t>
            </a:r>
            <a:endParaRPr sz="2200">
              <a:latin typeface="Calibri"/>
              <a:ea typeface="Calibri"/>
              <a:cs typeface="Calibri"/>
              <a:sym typeface="Calibri"/>
            </a:endParaRPr>
          </a:p>
          <a:p>
            <a:pPr indent="-368300" lvl="0" marL="457200" rtl="0" algn="l">
              <a:spcBef>
                <a:spcPts val="0"/>
              </a:spcBef>
              <a:spcAft>
                <a:spcPts val="0"/>
              </a:spcAft>
              <a:buSzPts val="2200"/>
              <a:buFont typeface="Calibri"/>
              <a:buChar char="-"/>
            </a:pPr>
            <a:r>
              <a:rPr lang="fr" sz="2200">
                <a:latin typeface="Calibri"/>
                <a:ea typeface="Calibri"/>
                <a:cs typeface="Calibri"/>
                <a:sym typeface="Calibri"/>
              </a:rPr>
              <a:t>L’Espagne </a:t>
            </a:r>
            <a:endParaRPr sz="2200">
              <a:latin typeface="Calibri"/>
              <a:ea typeface="Calibri"/>
              <a:cs typeface="Calibri"/>
              <a:sym typeface="Calibri"/>
            </a:endParaRPr>
          </a:p>
          <a:p>
            <a:pPr indent="-368300" lvl="0" marL="457200" rtl="0" algn="l">
              <a:spcBef>
                <a:spcPts val="0"/>
              </a:spcBef>
              <a:spcAft>
                <a:spcPts val="0"/>
              </a:spcAft>
              <a:buSzPts val="2200"/>
              <a:buFont typeface="Calibri"/>
              <a:buChar char="-"/>
            </a:pPr>
            <a:r>
              <a:rPr lang="fr" sz="2200">
                <a:latin typeface="Calibri"/>
                <a:ea typeface="Calibri"/>
                <a:cs typeface="Calibri"/>
                <a:sym typeface="Calibri"/>
              </a:rPr>
              <a:t>La Grèce </a:t>
            </a:r>
            <a:endParaRPr sz="22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200">
              <a:latin typeface="Calibri"/>
              <a:ea typeface="Calibri"/>
              <a:cs typeface="Calibri"/>
              <a:sym typeface="Calibri"/>
            </a:endParaRPr>
          </a:p>
          <a:p>
            <a:pPr indent="0" lvl="0" marL="0" rtl="0" algn="l">
              <a:spcBef>
                <a:spcPts val="0"/>
              </a:spcBef>
              <a:spcAft>
                <a:spcPts val="0"/>
              </a:spcAft>
              <a:buNone/>
            </a:pPr>
            <a:r>
              <a:t/>
            </a:r>
            <a:endParaRPr sz="2200">
              <a:latin typeface="Calibri"/>
              <a:ea typeface="Calibri"/>
              <a:cs typeface="Calibri"/>
              <a:sym typeface="Calibri"/>
            </a:endParaRPr>
          </a:p>
        </p:txBody>
      </p:sp>
      <p:pic>
        <p:nvPicPr>
          <p:cNvPr id="193" name="Google Shape;193;p30"/>
          <p:cNvPicPr preferRelativeResize="0"/>
          <p:nvPr/>
        </p:nvPicPr>
        <p:blipFill>
          <a:blip r:embed="rId4">
            <a:alphaModFix/>
          </a:blip>
          <a:stretch>
            <a:fillRect/>
          </a:stretch>
        </p:blipFill>
        <p:spPr>
          <a:xfrm>
            <a:off x="5627750" y="448833"/>
            <a:ext cx="3416349" cy="227756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pic>
        <p:nvPicPr>
          <p:cNvPr id="198" name="Google Shape;198;p31"/>
          <p:cNvPicPr preferRelativeResize="0"/>
          <p:nvPr/>
        </p:nvPicPr>
        <p:blipFill>
          <a:blip r:embed="rId3">
            <a:alphaModFix amt="36000"/>
          </a:blip>
          <a:stretch>
            <a:fillRect/>
          </a:stretch>
        </p:blipFill>
        <p:spPr>
          <a:xfrm>
            <a:off x="0" y="0"/>
            <a:ext cx="9144000" cy="5143500"/>
          </a:xfrm>
          <a:prstGeom prst="rect">
            <a:avLst/>
          </a:prstGeom>
          <a:noFill/>
          <a:ln>
            <a:noFill/>
          </a:ln>
        </p:spPr>
      </p:pic>
      <p:sp>
        <p:nvSpPr>
          <p:cNvPr id="199" name="Google Shape;199;p31"/>
          <p:cNvSpPr txBox="1"/>
          <p:nvPr>
            <p:ph type="ctrTitle"/>
          </p:nvPr>
        </p:nvSpPr>
        <p:spPr>
          <a:xfrm>
            <a:off x="796250" y="610800"/>
            <a:ext cx="7288500" cy="54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3600">
                <a:solidFill>
                  <a:srgbClr val="000000"/>
                </a:solidFill>
                <a:latin typeface="Calibri"/>
                <a:ea typeface="Calibri"/>
                <a:cs typeface="Calibri"/>
                <a:sym typeface="Calibri"/>
              </a:rPr>
              <a:t>Question 19</a:t>
            </a:r>
            <a:endParaRPr>
              <a:solidFill>
                <a:srgbClr val="FFFFFF"/>
              </a:solidFill>
              <a:latin typeface="Calibri"/>
              <a:ea typeface="Calibri"/>
              <a:cs typeface="Calibri"/>
              <a:sym typeface="Calibri"/>
            </a:endParaRPr>
          </a:p>
        </p:txBody>
      </p:sp>
      <p:sp>
        <p:nvSpPr>
          <p:cNvPr id="200" name="Google Shape;200;p31"/>
          <p:cNvSpPr txBox="1"/>
          <p:nvPr/>
        </p:nvSpPr>
        <p:spPr>
          <a:xfrm>
            <a:off x="948800" y="1065325"/>
            <a:ext cx="4445100" cy="133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2400">
                <a:solidFill>
                  <a:schemeClr val="dk1"/>
                </a:solidFill>
                <a:latin typeface="Calibri"/>
                <a:ea typeface="Calibri"/>
                <a:cs typeface="Calibri"/>
                <a:sym typeface="Calibri"/>
              </a:rPr>
              <a:t>A quoi sert la Falkirk Wheel ? </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fr" sz="2400">
                <a:solidFill>
                  <a:schemeClr val="dk1"/>
                </a:solidFill>
                <a:latin typeface="Calibri"/>
                <a:ea typeface="Calibri"/>
                <a:cs typeface="Calibri"/>
                <a:sym typeface="Calibri"/>
              </a:rPr>
              <a:t>A faire passer des bateaux d’un canal à l’autre </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fr" sz="2400">
                <a:solidFill>
                  <a:schemeClr val="dk1"/>
                </a:solidFill>
                <a:latin typeface="Calibri"/>
                <a:ea typeface="Calibri"/>
                <a:cs typeface="Calibri"/>
                <a:sym typeface="Calibri"/>
              </a:rPr>
              <a:t>C’est une attraction de fête foraine </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fr" sz="2400">
                <a:solidFill>
                  <a:schemeClr val="dk1"/>
                </a:solidFill>
                <a:latin typeface="Calibri"/>
                <a:ea typeface="Calibri"/>
                <a:cs typeface="Calibri"/>
                <a:sym typeface="Calibri"/>
              </a:rPr>
              <a:t>C’est une piste d'atterrissage pour les navettes spatiales </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fr" sz="2400">
                <a:solidFill>
                  <a:schemeClr val="dk1"/>
                </a:solidFill>
                <a:latin typeface="Calibri"/>
                <a:ea typeface="Calibri"/>
                <a:cs typeface="Calibri"/>
                <a:sym typeface="Calibri"/>
              </a:rPr>
              <a:t>C’est juste une fontaine bizarre </a:t>
            </a:r>
            <a:endParaRPr sz="2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400">
              <a:solidFill>
                <a:schemeClr val="dk1"/>
              </a:solidFill>
              <a:latin typeface="Calibri"/>
              <a:ea typeface="Calibri"/>
              <a:cs typeface="Calibri"/>
              <a:sym typeface="Calibri"/>
            </a:endParaRPr>
          </a:p>
          <a:p>
            <a:pPr indent="0" lvl="0" marL="0" rtl="0" algn="l">
              <a:spcBef>
                <a:spcPts val="0"/>
              </a:spcBef>
              <a:spcAft>
                <a:spcPts val="0"/>
              </a:spcAft>
              <a:buNone/>
            </a:pPr>
            <a:r>
              <a:t/>
            </a:r>
            <a:endParaRPr sz="2400">
              <a:solidFill>
                <a:schemeClr val="dk1"/>
              </a:solidFill>
              <a:latin typeface="Calibri"/>
              <a:ea typeface="Calibri"/>
              <a:cs typeface="Calibri"/>
              <a:sym typeface="Calibri"/>
            </a:endParaRPr>
          </a:p>
        </p:txBody>
      </p:sp>
      <p:pic>
        <p:nvPicPr>
          <p:cNvPr id="201" name="Google Shape;201;p31"/>
          <p:cNvPicPr preferRelativeResize="0"/>
          <p:nvPr/>
        </p:nvPicPr>
        <p:blipFill>
          <a:blip r:embed="rId4">
            <a:alphaModFix/>
          </a:blip>
          <a:stretch>
            <a:fillRect/>
          </a:stretch>
        </p:blipFill>
        <p:spPr>
          <a:xfrm>
            <a:off x="5171150" y="417475"/>
            <a:ext cx="3505249" cy="23379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pic>
        <p:nvPicPr>
          <p:cNvPr id="62" name="Google Shape;62;p14"/>
          <p:cNvPicPr preferRelativeResize="0"/>
          <p:nvPr/>
        </p:nvPicPr>
        <p:blipFill>
          <a:blip r:embed="rId3">
            <a:alphaModFix amt="36000"/>
          </a:blip>
          <a:stretch>
            <a:fillRect/>
          </a:stretch>
        </p:blipFill>
        <p:spPr>
          <a:xfrm>
            <a:off x="0" y="0"/>
            <a:ext cx="9144000" cy="5143500"/>
          </a:xfrm>
          <a:prstGeom prst="rect">
            <a:avLst/>
          </a:prstGeom>
          <a:noFill/>
          <a:ln>
            <a:noFill/>
          </a:ln>
        </p:spPr>
      </p:pic>
      <p:sp>
        <p:nvSpPr>
          <p:cNvPr id="63" name="Google Shape;63;p14"/>
          <p:cNvSpPr txBox="1"/>
          <p:nvPr>
            <p:ph type="ctrTitle"/>
          </p:nvPr>
        </p:nvSpPr>
        <p:spPr>
          <a:xfrm>
            <a:off x="846850" y="475625"/>
            <a:ext cx="8164200" cy="352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3600">
                <a:solidFill>
                  <a:srgbClr val="000000"/>
                </a:solidFill>
                <a:latin typeface="Calibri"/>
                <a:ea typeface="Calibri"/>
                <a:cs typeface="Calibri"/>
                <a:sym typeface="Calibri"/>
              </a:rPr>
              <a:t>Question 2 </a:t>
            </a:r>
            <a:br>
              <a:rPr lang="fr">
                <a:solidFill>
                  <a:srgbClr val="000000"/>
                </a:solidFill>
                <a:latin typeface="Calibri"/>
                <a:ea typeface="Calibri"/>
                <a:cs typeface="Calibri"/>
                <a:sym typeface="Calibri"/>
              </a:rPr>
            </a:br>
            <a:r>
              <a:rPr lang="fr" sz="2400">
                <a:solidFill>
                  <a:srgbClr val="000000"/>
                </a:solidFill>
                <a:latin typeface="Calibri"/>
                <a:ea typeface="Calibri"/>
                <a:cs typeface="Calibri"/>
                <a:sym typeface="Calibri"/>
              </a:rPr>
              <a:t>En 2017, sur l’île de Skye, des chercheurs découvrent pour la première fois les traces d’un dinosaure particulier, reconnaissable aux plaques osseuses dressées sur son dos. De quel dinosaure s’agit-il ? </a:t>
            </a:r>
            <a:endParaRPr sz="2400">
              <a:solidFill>
                <a:srgbClr val="000000"/>
              </a:solidFill>
              <a:latin typeface="Calibri"/>
              <a:ea typeface="Calibri"/>
              <a:cs typeface="Calibri"/>
              <a:sym typeface="Calibri"/>
            </a:endParaRPr>
          </a:p>
          <a:p>
            <a:pPr indent="-381000" lvl="0" marL="457200" rtl="0" algn="l">
              <a:spcBef>
                <a:spcPts val="0"/>
              </a:spcBef>
              <a:spcAft>
                <a:spcPts val="0"/>
              </a:spcAft>
              <a:buClr>
                <a:srgbClr val="000000"/>
              </a:buClr>
              <a:buSzPts val="2400"/>
              <a:buFont typeface="Calibri"/>
              <a:buChar char="-"/>
            </a:pPr>
            <a:r>
              <a:rPr lang="fr" sz="2400">
                <a:solidFill>
                  <a:srgbClr val="000000"/>
                </a:solidFill>
                <a:latin typeface="Calibri"/>
                <a:ea typeface="Calibri"/>
                <a:cs typeface="Calibri"/>
                <a:sym typeface="Calibri"/>
              </a:rPr>
              <a:t>Le tricératops </a:t>
            </a:r>
            <a:endParaRPr sz="2400">
              <a:solidFill>
                <a:srgbClr val="000000"/>
              </a:solidFill>
              <a:latin typeface="Calibri"/>
              <a:ea typeface="Calibri"/>
              <a:cs typeface="Calibri"/>
              <a:sym typeface="Calibri"/>
            </a:endParaRPr>
          </a:p>
          <a:p>
            <a:pPr indent="-381000" lvl="0" marL="457200" rtl="0" algn="l">
              <a:spcBef>
                <a:spcPts val="0"/>
              </a:spcBef>
              <a:spcAft>
                <a:spcPts val="0"/>
              </a:spcAft>
              <a:buClr>
                <a:srgbClr val="000000"/>
              </a:buClr>
              <a:buSzPts val="2400"/>
              <a:buFont typeface="Calibri"/>
              <a:buChar char="-"/>
            </a:pPr>
            <a:r>
              <a:rPr lang="fr" sz="2400">
                <a:solidFill>
                  <a:srgbClr val="000000"/>
                </a:solidFill>
                <a:latin typeface="Calibri"/>
                <a:ea typeface="Calibri"/>
                <a:cs typeface="Calibri"/>
                <a:sym typeface="Calibri"/>
              </a:rPr>
              <a:t>Le stégosaure </a:t>
            </a:r>
            <a:endParaRPr sz="2400">
              <a:solidFill>
                <a:srgbClr val="000000"/>
              </a:solidFill>
              <a:latin typeface="Calibri"/>
              <a:ea typeface="Calibri"/>
              <a:cs typeface="Calibri"/>
              <a:sym typeface="Calibri"/>
            </a:endParaRPr>
          </a:p>
          <a:p>
            <a:pPr indent="-381000" lvl="0" marL="457200" rtl="0" algn="l">
              <a:spcBef>
                <a:spcPts val="0"/>
              </a:spcBef>
              <a:spcAft>
                <a:spcPts val="0"/>
              </a:spcAft>
              <a:buClr>
                <a:srgbClr val="000000"/>
              </a:buClr>
              <a:buSzPts val="2400"/>
              <a:buFont typeface="Calibri"/>
              <a:buChar char="-"/>
            </a:pPr>
            <a:r>
              <a:rPr lang="fr" sz="2400">
                <a:solidFill>
                  <a:srgbClr val="000000"/>
                </a:solidFill>
                <a:latin typeface="Calibri"/>
                <a:ea typeface="Calibri"/>
                <a:cs typeface="Calibri"/>
                <a:sym typeface="Calibri"/>
              </a:rPr>
              <a:t>Le tyrannosaure </a:t>
            </a:r>
            <a:endParaRPr sz="2400">
              <a:solidFill>
                <a:srgbClr val="000000"/>
              </a:solidFill>
              <a:latin typeface="Calibri"/>
              <a:ea typeface="Calibri"/>
              <a:cs typeface="Calibri"/>
              <a:sym typeface="Calibri"/>
            </a:endParaRPr>
          </a:p>
          <a:p>
            <a:pPr indent="-381000" lvl="0" marL="457200" rtl="0" algn="l">
              <a:spcBef>
                <a:spcPts val="0"/>
              </a:spcBef>
              <a:spcAft>
                <a:spcPts val="0"/>
              </a:spcAft>
              <a:buClr>
                <a:srgbClr val="000000"/>
              </a:buClr>
              <a:buSzPts val="2400"/>
              <a:buFont typeface="Calibri"/>
              <a:buChar char="-"/>
            </a:pPr>
            <a:r>
              <a:rPr lang="fr" sz="2400">
                <a:solidFill>
                  <a:srgbClr val="000000"/>
                </a:solidFill>
                <a:latin typeface="Calibri"/>
                <a:ea typeface="Calibri"/>
                <a:cs typeface="Calibri"/>
                <a:sym typeface="Calibri"/>
              </a:rPr>
              <a:t>Le diplodocus </a:t>
            </a:r>
            <a:endParaRPr sz="2400">
              <a:solidFill>
                <a:srgbClr val="000000"/>
              </a:solidFill>
              <a:latin typeface="Calibri"/>
              <a:ea typeface="Calibri"/>
              <a:cs typeface="Calibri"/>
              <a:sym typeface="Calibri"/>
            </a:endParaRPr>
          </a:p>
        </p:txBody>
      </p:sp>
      <p:pic>
        <p:nvPicPr>
          <p:cNvPr id="64" name="Google Shape;64;p14"/>
          <p:cNvPicPr preferRelativeResize="0"/>
          <p:nvPr/>
        </p:nvPicPr>
        <p:blipFill>
          <a:blip r:embed="rId4">
            <a:alphaModFix/>
          </a:blip>
          <a:stretch>
            <a:fillRect/>
          </a:stretch>
        </p:blipFill>
        <p:spPr>
          <a:xfrm>
            <a:off x="-181225" y="4003425"/>
            <a:ext cx="5944400" cy="15712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pic>
        <p:nvPicPr>
          <p:cNvPr id="206" name="Google Shape;206;p32"/>
          <p:cNvPicPr preferRelativeResize="0"/>
          <p:nvPr/>
        </p:nvPicPr>
        <p:blipFill>
          <a:blip r:embed="rId3">
            <a:alphaModFix amt="36000"/>
          </a:blip>
          <a:stretch>
            <a:fillRect/>
          </a:stretch>
        </p:blipFill>
        <p:spPr>
          <a:xfrm>
            <a:off x="0" y="0"/>
            <a:ext cx="9144000" cy="5143500"/>
          </a:xfrm>
          <a:prstGeom prst="rect">
            <a:avLst/>
          </a:prstGeom>
          <a:noFill/>
          <a:ln>
            <a:noFill/>
          </a:ln>
        </p:spPr>
      </p:pic>
      <p:sp>
        <p:nvSpPr>
          <p:cNvPr id="207" name="Google Shape;207;p32"/>
          <p:cNvSpPr txBox="1"/>
          <p:nvPr>
            <p:ph type="ctrTitle"/>
          </p:nvPr>
        </p:nvSpPr>
        <p:spPr>
          <a:xfrm>
            <a:off x="796250" y="610800"/>
            <a:ext cx="7288500" cy="54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3600">
                <a:solidFill>
                  <a:srgbClr val="000000"/>
                </a:solidFill>
                <a:latin typeface="Calibri"/>
                <a:ea typeface="Calibri"/>
                <a:cs typeface="Calibri"/>
                <a:sym typeface="Calibri"/>
              </a:rPr>
              <a:t>Question 20</a:t>
            </a:r>
            <a:endParaRPr>
              <a:solidFill>
                <a:srgbClr val="FFFFFF"/>
              </a:solidFill>
              <a:latin typeface="Calibri"/>
              <a:ea typeface="Calibri"/>
              <a:cs typeface="Calibri"/>
              <a:sym typeface="Calibri"/>
            </a:endParaRPr>
          </a:p>
        </p:txBody>
      </p:sp>
      <p:sp>
        <p:nvSpPr>
          <p:cNvPr id="208" name="Google Shape;208;p32"/>
          <p:cNvSpPr txBox="1"/>
          <p:nvPr/>
        </p:nvSpPr>
        <p:spPr>
          <a:xfrm>
            <a:off x="195075" y="1155000"/>
            <a:ext cx="5349300" cy="210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2000">
                <a:solidFill>
                  <a:schemeClr val="dk1"/>
                </a:solidFill>
                <a:latin typeface="Calibri"/>
                <a:ea typeface="Calibri"/>
                <a:cs typeface="Calibri"/>
                <a:sym typeface="Calibri"/>
              </a:rPr>
              <a:t>En 1836, 17 petits cercueils, abritant d’étranges poupées, ont été découverts quelque part en Ecosse. Mais où ont-elles été découvertes ? </a:t>
            </a:r>
            <a:endParaRPr sz="2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fr" sz="2000">
                <a:solidFill>
                  <a:schemeClr val="dk1"/>
                </a:solidFill>
                <a:latin typeface="Calibri"/>
                <a:ea typeface="Calibri"/>
                <a:cs typeface="Calibri"/>
                <a:sym typeface="Calibri"/>
              </a:rPr>
              <a:t>Dans les stocks de Primark, l’un des grands magasins d’Edimbourg</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fr" sz="2000">
                <a:solidFill>
                  <a:schemeClr val="dk1"/>
                </a:solidFill>
                <a:latin typeface="Calibri"/>
                <a:ea typeface="Calibri"/>
                <a:cs typeface="Calibri"/>
                <a:sym typeface="Calibri"/>
              </a:rPr>
              <a:t>Sur une île déserte, à l’ouest de l’Ecosse </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fr" sz="2000">
                <a:solidFill>
                  <a:schemeClr val="dk1"/>
                </a:solidFill>
                <a:latin typeface="Calibri"/>
                <a:ea typeface="Calibri"/>
                <a:cs typeface="Calibri"/>
                <a:sym typeface="Calibri"/>
              </a:rPr>
              <a:t>Dans une petite grotte, sur Arthur’s Seat, l’ancien volcan au coeur d’Edimbourg</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fr" sz="2000">
                <a:solidFill>
                  <a:schemeClr val="dk1"/>
                </a:solidFill>
                <a:latin typeface="Calibri"/>
                <a:ea typeface="Calibri"/>
                <a:cs typeface="Calibri"/>
                <a:sym typeface="Calibri"/>
              </a:rPr>
              <a:t>A la gare Queen Street de Glasgow </a:t>
            </a:r>
            <a:endParaRPr sz="2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solidFill>
                <a:schemeClr val="dk1"/>
              </a:solidFill>
              <a:latin typeface="Calibri"/>
              <a:ea typeface="Calibri"/>
              <a:cs typeface="Calibri"/>
              <a:sym typeface="Calibri"/>
            </a:endParaRPr>
          </a:p>
        </p:txBody>
      </p:sp>
      <p:pic>
        <p:nvPicPr>
          <p:cNvPr id="209" name="Google Shape;209;p32"/>
          <p:cNvPicPr preferRelativeResize="0"/>
          <p:nvPr/>
        </p:nvPicPr>
        <p:blipFill rotWithShape="1">
          <a:blip r:embed="rId4">
            <a:alphaModFix/>
          </a:blip>
          <a:srcRect b="15814" l="0" r="0" t="20340"/>
          <a:stretch/>
        </p:blipFill>
        <p:spPr>
          <a:xfrm>
            <a:off x="5210650" y="217075"/>
            <a:ext cx="3816450" cy="188707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pic>
        <p:nvPicPr>
          <p:cNvPr id="214" name="Google Shape;214;p33"/>
          <p:cNvPicPr preferRelativeResize="0"/>
          <p:nvPr/>
        </p:nvPicPr>
        <p:blipFill>
          <a:blip r:embed="rId3">
            <a:alphaModFix amt="36000"/>
          </a:blip>
          <a:stretch>
            <a:fillRect/>
          </a:stretch>
        </p:blipFill>
        <p:spPr>
          <a:xfrm>
            <a:off x="0" y="0"/>
            <a:ext cx="9144000" cy="5143500"/>
          </a:xfrm>
          <a:prstGeom prst="rect">
            <a:avLst/>
          </a:prstGeom>
          <a:noFill/>
          <a:ln>
            <a:noFill/>
          </a:ln>
        </p:spPr>
      </p:pic>
      <p:sp>
        <p:nvSpPr>
          <p:cNvPr id="215" name="Google Shape;215;p33"/>
          <p:cNvSpPr txBox="1"/>
          <p:nvPr>
            <p:ph type="ctrTitle"/>
          </p:nvPr>
        </p:nvSpPr>
        <p:spPr>
          <a:xfrm>
            <a:off x="796250" y="610800"/>
            <a:ext cx="7288500" cy="54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3600">
                <a:solidFill>
                  <a:srgbClr val="000000"/>
                </a:solidFill>
                <a:latin typeface="Calibri"/>
                <a:ea typeface="Calibri"/>
                <a:cs typeface="Calibri"/>
                <a:sym typeface="Calibri"/>
              </a:rPr>
              <a:t>Question 21</a:t>
            </a:r>
            <a:endParaRPr>
              <a:solidFill>
                <a:srgbClr val="FFFFFF"/>
              </a:solidFill>
              <a:latin typeface="Calibri"/>
              <a:ea typeface="Calibri"/>
              <a:cs typeface="Calibri"/>
              <a:sym typeface="Calibri"/>
            </a:endParaRPr>
          </a:p>
        </p:txBody>
      </p:sp>
      <p:sp>
        <p:nvSpPr>
          <p:cNvPr id="216" name="Google Shape;216;p33"/>
          <p:cNvSpPr txBox="1"/>
          <p:nvPr/>
        </p:nvSpPr>
        <p:spPr>
          <a:xfrm>
            <a:off x="666450" y="1000350"/>
            <a:ext cx="4143000" cy="15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2200">
                <a:latin typeface="Calibri"/>
                <a:ea typeface="Calibri"/>
                <a:cs typeface="Calibri"/>
                <a:sym typeface="Calibri"/>
              </a:rPr>
              <a:t>Quel est ce monument si joliment pris en photo par l’un des joueurs de ce quiz, Adrien ? </a:t>
            </a:r>
            <a:endParaRPr sz="2200">
              <a:latin typeface="Calibri"/>
              <a:ea typeface="Calibri"/>
              <a:cs typeface="Calibri"/>
              <a:sym typeface="Calibri"/>
            </a:endParaRPr>
          </a:p>
          <a:p>
            <a:pPr indent="-368300" lvl="0" marL="457200" rtl="0" algn="l">
              <a:spcBef>
                <a:spcPts val="0"/>
              </a:spcBef>
              <a:spcAft>
                <a:spcPts val="0"/>
              </a:spcAft>
              <a:buSzPts val="2200"/>
              <a:buFont typeface="Calibri"/>
              <a:buChar char="-"/>
            </a:pPr>
            <a:r>
              <a:rPr lang="fr" sz="2200">
                <a:latin typeface="Calibri"/>
                <a:ea typeface="Calibri"/>
                <a:cs typeface="Calibri"/>
                <a:sym typeface="Calibri"/>
              </a:rPr>
              <a:t>Le château d'Edimbourg</a:t>
            </a:r>
            <a:endParaRPr sz="2200">
              <a:latin typeface="Calibri"/>
              <a:ea typeface="Calibri"/>
              <a:cs typeface="Calibri"/>
              <a:sym typeface="Calibri"/>
            </a:endParaRPr>
          </a:p>
          <a:p>
            <a:pPr indent="-368300" lvl="0" marL="457200" rtl="0" algn="l">
              <a:spcBef>
                <a:spcPts val="0"/>
              </a:spcBef>
              <a:spcAft>
                <a:spcPts val="0"/>
              </a:spcAft>
              <a:buSzPts val="2200"/>
              <a:buFont typeface="Calibri"/>
              <a:buChar char="-"/>
            </a:pPr>
            <a:r>
              <a:rPr lang="fr" sz="2200">
                <a:latin typeface="Calibri"/>
                <a:ea typeface="Calibri"/>
                <a:cs typeface="Calibri"/>
                <a:sym typeface="Calibri"/>
              </a:rPr>
              <a:t>Le Wallace Monument à Stirling </a:t>
            </a:r>
            <a:endParaRPr sz="2200">
              <a:latin typeface="Calibri"/>
              <a:ea typeface="Calibri"/>
              <a:cs typeface="Calibri"/>
              <a:sym typeface="Calibri"/>
            </a:endParaRPr>
          </a:p>
          <a:p>
            <a:pPr indent="-368300" lvl="0" marL="457200" rtl="0" algn="l">
              <a:spcBef>
                <a:spcPts val="0"/>
              </a:spcBef>
              <a:spcAft>
                <a:spcPts val="0"/>
              </a:spcAft>
              <a:buSzPts val="2200"/>
              <a:buFont typeface="Calibri"/>
              <a:buChar char="-"/>
            </a:pPr>
            <a:r>
              <a:rPr lang="fr" sz="2200">
                <a:latin typeface="Calibri"/>
                <a:ea typeface="Calibri"/>
                <a:cs typeface="Calibri"/>
                <a:sym typeface="Calibri"/>
              </a:rPr>
              <a:t>La tour de Sauron </a:t>
            </a:r>
            <a:endParaRPr sz="2200">
              <a:latin typeface="Calibri"/>
              <a:ea typeface="Calibri"/>
              <a:cs typeface="Calibri"/>
              <a:sym typeface="Calibri"/>
            </a:endParaRPr>
          </a:p>
          <a:p>
            <a:pPr indent="-368300" lvl="0" marL="457200" rtl="0" algn="l">
              <a:spcBef>
                <a:spcPts val="0"/>
              </a:spcBef>
              <a:spcAft>
                <a:spcPts val="0"/>
              </a:spcAft>
              <a:buSzPts val="2200"/>
              <a:buFont typeface="Calibri"/>
              <a:buChar char="-"/>
            </a:pPr>
            <a:r>
              <a:rPr lang="fr" sz="2200">
                <a:latin typeface="Calibri"/>
                <a:ea typeface="Calibri"/>
                <a:cs typeface="Calibri"/>
                <a:sym typeface="Calibri"/>
              </a:rPr>
              <a:t>La cathédrale de Glasgow</a:t>
            </a:r>
            <a:endParaRPr sz="22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200">
              <a:latin typeface="Calibri"/>
              <a:ea typeface="Calibri"/>
              <a:cs typeface="Calibri"/>
              <a:sym typeface="Calibri"/>
            </a:endParaRPr>
          </a:p>
          <a:p>
            <a:pPr indent="0" lvl="0" marL="0" rtl="0" algn="l">
              <a:spcBef>
                <a:spcPts val="0"/>
              </a:spcBef>
              <a:spcAft>
                <a:spcPts val="0"/>
              </a:spcAft>
              <a:buNone/>
            </a:pPr>
            <a:r>
              <a:t/>
            </a:r>
            <a:endParaRPr sz="2200">
              <a:latin typeface="Calibri"/>
              <a:ea typeface="Calibri"/>
              <a:cs typeface="Calibri"/>
              <a:sym typeface="Calibri"/>
            </a:endParaRPr>
          </a:p>
        </p:txBody>
      </p:sp>
      <p:pic>
        <p:nvPicPr>
          <p:cNvPr id="217" name="Google Shape;217;p33"/>
          <p:cNvPicPr preferRelativeResize="0"/>
          <p:nvPr/>
        </p:nvPicPr>
        <p:blipFill>
          <a:blip r:embed="rId4">
            <a:alphaModFix/>
          </a:blip>
          <a:stretch>
            <a:fillRect/>
          </a:stretch>
        </p:blipFill>
        <p:spPr>
          <a:xfrm>
            <a:off x="-181225" y="4003425"/>
            <a:ext cx="5944400" cy="1571250"/>
          </a:xfrm>
          <a:prstGeom prst="rect">
            <a:avLst/>
          </a:prstGeom>
          <a:noFill/>
          <a:ln>
            <a:noFill/>
          </a:ln>
        </p:spPr>
      </p:pic>
      <p:pic>
        <p:nvPicPr>
          <p:cNvPr id="218" name="Google Shape;218;p33"/>
          <p:cNvPicPr preferRelativeResize="0"/>
          <p:nvPr/>
        </p:nvPicPr>
        <p:blipFill>
          <a:blip r:embed="rId5">
            <a:alphaModFix/>
          </a:blip>
          <a:stretch>
            <a:fillRect/>
          </a:stretch>
        </p:blipFill>
        <p:spPr>
          <a:xfrm>
            <a:off x="5154750" y="49100"/>
            <a:ext cx="3543651" cy="34739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pic>
        <p:nvPicPr>
          <p:cNvPr id="223" name="Google Shape;223;p34"/>
          <p:cNvPicPr preferRelativeResize="0"/>
          <p:nvPr/>
        </p:nvPicPr>
        <p:blipFill>
          <a:blip r:embed="rId3">
            <a:alphaModFix amt="36000"/>
          </a:blip>
          <a:stretch>
            <a:fillRect/>
          </a:stretch>
        </p:blipFill>
        <p:spPr>
          <a:xfrm>
            <a:off x="0" y="0"/>
            <a:ext cx="9144000" cy="5143500"/>
          </a:xfrm>
          <a:prstGeom prst="rect">
            <a:avLst/>
          </a:prstGeom>
          <a:noFill/>
          <a:ln>
            <a:noFill/>
          </a:ln>
        </p:spPr>
      </p:pic>
      <p:sp>
        <p:nvSpPr>
          <p:cNvPr id="224" name="Google Shape;224;p34"/>
          <p:cNvSpPr txBox="1"/>
          <p:nvPr>
            <p:ph type="ctrTitle"/>
          </p:nvPr>
        </p:nvSpPr>
        <p:spPr>
          <a:xfrm>
            <a:off x="796250" y="610800"/>
            <a:ext cx="7288500" cy="54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3600">
                <a:solidFill>
                  <a:srgbClr val="000000"/>
                </a:solidFill>
                <a:latin typeface="Calibri"/>
                <a:ea typeface="Calibri"/>
                <a:cs typeface="Calibri"/>
                <a:sym typeface="Calibri"/>
              </a:rPr>
              <a:t>Question 22</a:t>
            </a:r>
            <a:endParaRPr>
              <a:solidFill>
                <a:srgbClr val="FFFFFF"/>
              </a:solidFill>
              <a:latin typeface="Calibri"/>
              <a:ea typeface="Calibri"/>
              <a:cs typeface="Calibri"/>
              <a:sym typeface="Calibri"/>
            </a:endParaRPr>
          </a:p>
        </p:txBody>
      </p:sp>
      <p:sp>
        <p:nvSpPr>
          <p:cNvPr id="225" name="Google Shape;225;p34"/>
          <p:cNvSpPr txBox="1"/>
          <p:nvPr/>
        </p:nvSpPr>
        <p:spPr>
          <a:xfrm>
            <a:off x="595400" y="1041925"/>
            <a:ext cx="4698300" cy="16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2400">
                <a:latin typeface="Calibri"/>
                <a:ea typeface="Calibri"/>
                <a:cs typeface="Calibri"/>
                <a:sym typeface="Calibri"/>
              </a:rPr>
              <a:t>Cette créature a été sculptée sur l’abbaye de Paisley, lors de rénovations dans les années 90. Mais de quelle série de films est-elle sortie ?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Harry Potter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Jurassic Park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Highlander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Alien </a:t>
            </a:r>
            <a:endParaRPr sz="24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p:txBody>
      </p:sp>
      <p:pic>
        <p:nvPicPr>
          <p:cNvPr id="226" name="Google Shape;226;p34"/>
          <p:cNvPicPr preferRelativeResize="0"/>
          <p:nvPr/>
        </p:nvPicPr>
        <p:blipFill>
          <a:blip r:embed="rId4">
            <a:alphaModFix/>
          </a:blip>
          <a:stretch>
            <a:fillRect/>
          </a:stretch>
        </p:blipFill>
        <p:spPr>
          <a:xfrm>
            <a:off x="5674200" y="133600"/>
            <a:ext cx="3172925" cy="31729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pic>
        <p:nvPicPr>
          <p:cNvPr id="231" name="Google Shape;231;p35"/>
          <p:cNvPicPr preferRelativeResize="0"/>
          <p:nvPr/>
        </p:nvPicPr>
        <p:blipFill>
          <a:blip r:embed="rId3">
            <a:alphaModFix amt="36000"/>
          </a:blip>
          <a:stretch>
            <a:fillRect/>
          </a:stretch>
        </p:blipFill>
        <p:spPr>
          <a:xfrm>
            <a:off x="0" y="0"/>
            <a:ext cx="9144000" cy="5143500"/>
          </a:xfrm>
          <a:prstGeom prst="rect">
            <a:avLst/>
          </a:prstGeom>
          <a:noFill/>
          <a:ln>
            <a:noFill/>
          </a:ln>
        </p:spPr>
      </p:pic>
      <p:sp>
        <p:nvSpPr>
          <p:cNvPr id="232" name="Google Shape;232;p35"/>
          <p:cNvSpPr txBox="1"/>
          <p:nvPr>
            <p:ph type="ctrTitle"/>
          </p:nvPr>
        </p:nvSpPr>
        <p:spPr>
          <a:xfrm>
            <a:off x="796250" y="610800"/>
            <a:ext cx="7288500" cy="54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3600">
                <a:solidFill>
                  <a:srgbClr val="000000"/>
                </a:solidFill>
                <a:latin typeface="Calibri"/>
                <a:ea typeface="Calibri"/>
                <a:cs typeface="Calibri"/>
                <a:sym typeface="Calibri"/>
              </a:rPr>
              <a:t>Question 23</a:t>
            </a:r>
            <a:endParaRPr>
              <a:solidFill>
                <a:srgbClr val="FFFFFF"/>
              </a:solidFill>
              <a:latin typeface="Calibri"/>
              <a:ea typeface="Calibri"/>
              <a:cs typeface="Calibri"/>
              <a:sym typeface="Calibri"/>
            </a:endParaRPr>
          </a:p>
        </p:txBody>
      </p:sp>
      <p:sp>
        <p:nvSpPr>
          <p:cNvPr id="233" name="Google Shape;233;p35"/>
          <p:cNvSpPr txBox="1"/>
          <p:nvPr/>
        </p:nvSpPr>
        <p:spPr>
          <a:xfrm>
            <a:off x="645000" y="1000350"/>
            <a:ext cx="7288500" cy="15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2000">
                <a:latin typeface="Calibri"/>
                <a:ea typeface="Calibri"/>
                <a:cs typeface="Calibri"/>
                <a:sym typeface="Calibri"/>
              </a:rPr>
              <a:t>On observe souvent des couronnes de fleurs au pied des monuments aux morts écossais, pour se souvenir des victimes de tous les conflits armés. Mais de quelles fleurs symboliques sont faites ces couronnes ? </a:t>
            </a:r>
            <a:endParaRPr sz="20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lang="fr" sz="2000">
                <a:latin typeface="Calibri"/>
                <a:ea typeface="Calibri"/>
                <a:cs typeface="Calibri"/>
                <a:sym typeface="Calibri"/>
              </a:rPr>
              <a:t>Des pâquerettes</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lang="fr" sz="2000">
                <a:latin typeface="Calibri"/>
                <a:ea typeface="Calibri"/>
                <a:cs typeface="Calibri"/>
                <a:sym typeface="Calibri"/>
              </a:rPr>
              <a:t>Des coquelicots </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lang="fr" sz="2000">
                <a:latin typeface="Calibri"/>
                <a:ea typeface="Calibri"/>
                <a:cs typeface="Calibri"/>
                <a:sym typeface="Calibri"/>
              </a:rPr>
              <a:t>Des tulipes </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lang="fr" sz="2000">
                <a:latin typeface="Calibri"/>
                <a:ea typeface="Calibri"/>
                <a:cs typeface="Calibri"/>
                <a:sym typeface="Calibri"/>
              </a:rPr>
              <a:t>Des lilas </a:t>
            </a:r>
            <a:endParaRPr sz="20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000">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p:txBody>
      </p:sp>
      <p:pic>
        <p:nvPicPr>
          <p:cNvPr id="234" name="Google Shape;234;p35"/>
          <p:cNvPicPr preferRelativeResize="0"/>
          <p:nvPr/>
        </p:nvPicPr>
        <p:blipFill>
          <a:blip r:embed="rId4">
            <a:alphaModFix/>
          </a:blip>
          <a:stretch>
            <a:fillRect/>
          </a:stretch>
        </p:blipFill>
        <p:spPr>
          <a:xfrm>
            <a:off x="-181225" y="4003425"/>
            <a:ext cx="5944400" cy="15712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pic>
        <p:nvPicPr>
          <p:cNvPr id="239" name="Google Shape;239;p36"/>
          <p:cNvPicPr preferRelativeResize="0"/>
          <p:nvPr/>
        </p:nvPicPr>
        <p:blipFill>
          <a:blip r:embed="rId3">
            <a:alphaModFix amt="36000"/>
          </a:blip>
          <a:stretch>
            <a:fillRect/>
          </a:stretch>
        </p:blipFill>
        <p:spPr>
          <a:xfrm>
            <a:off x="0" y="0"/>
            <a:ext cx="9144000" cy="5143500"/>
          </a:xfrm>
          <a:prstGeom prst="rect">
            <a:avLst/>
          </a:prstGeom>
          <a:noFill/>
          <a:ln>
            <a:noFill/>
          </a:ln>
        </p:spPr>
      </p:pic>
      <p:sp>
        <p:nvSpPr>
          <p:cNvPr id="240" name="Google Shape;240;p36"/>
          <p:cNvSpPr txBox="1"/>
          <p:nvPr>
            <p:ph type="ctrTitle"/>
          </p:nvPr>
        </p:nvSpPr>
        <p:spPr>
          <a:xfrm>
            <a:off x="796250" y="610800"/>
            <a:ext cx="7288500" cy="54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3600">
                <a:solidFill>
                  <a:srgbClr val="000000"/>
                </a:solidFill>
                <a:latin typeface="Calibri"/>
                <a:ea typeface="Calibri"/>
                <a:cs typeface="Calibri"/>
                <a:sym typeface="Calibri"/>
              </a:rPr>
              <a:t>Question 24</a:t>
            </a:r>
            <a:endParaRPr>
              <a:solidFill>
                <a:srgbClr val="FFFFFF"/>
              </a:solidFill>
              <a:latin typeface="Calibri"/>
              <a:ea typeface="Calibri"/>
              <a:cs typeface="Calibri"/>
              <a:sym typeface="Calibri"/>
            </a:endParaRPr>
          </a:p>
        </p:txBody>
      </p:sp>
      <p:pic>
        <p:nvPicPr>
          <p:cNvPr id="241" name="Google Shape;241;p36"/>
          <p:cNvPicPr preferRelativeResize="0"/>
          <p:nvPr/>
        </p:nvPicPr>
        <p:blipFill>
          <a:blip r:embed="rId4">
            <a:alphaModFix/>
          </a:blip>
          <a:stretch>
            <a:fillRect/>
          </a:stretch>
        </p:blipFill>
        <p:spPr>
          <a:xfrm>
            <a:off x="-181225" y="4003425"/>
            <a:ext cx="5944400" cy="1571250"/>
          </a:xfrm>
          <a:prstGeom prst="rect">
            <a:avLst/>
          </a:prstGeom>
          <a:noFill/>
          <a:ln>
            <a:noFill/>
          </a:ln>
        </p:spPr>
      </p:pic>
      <p:sp>
        <p:nvSpPr>
          <p:cNvPr id="242" name="Google Shape;242;p36"/>
          <p:cNvSpPr txBox="1"/>
          <p:nvPr/>
        </p:nvSpPr>
        <p:spPr>
          <a:xfrm>
            <a:off x="692975" y="1179050"/>
            <a:ext cx="4350300" cy="15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200">
                <a:latin typeface="Calibri"/>
                <a:ea typeface="Calibri"/>
                <a:cs typeface="Calibri"/>
                <a:sym typeface="Calibri"/>
              </a:rPr>
              <a:t>Dans quelle ville d’Ecosse peut-on admirer ce monument ? </a:t>
            </a:r>
            <a:endParaRPr sz="2200">
              <a:latin typeface="Calibri"/>
              <a:ea typeface="Calibri"/>
              <a:cs typeface="Calibri"/>
              <a:sym typeface="Calibri"/>
            </a:endParaRPr>
          </a:p>
          <a:p>
            <a:pPr indent="0" lvl="0" marL="0" rtl="0" algn="l">
              <a:spcBef>
                <a:spcPts val="0"/>
              </a:spcBef>
              <a:spcAft>
                <a:spcPts val="0"/>
              </a:spcAft>
              <a:buNone/>
            </a:pPr>
            <a:r>
              <a:t/>
            </a:r>
            <a:endParaRPr sz="2200">
              <a:latin typeface="Calibri"/>
              <a:ea typeface="Calibri"/>
              <a:cs typeface="Calibri"/>
              <a:sym typeface="Calibri"/>
            </a:endParaRPr>
          </a:p>
          <a:p>
            <a:pPr indent="-368300" lvl="0" marL="457200" rtl="0" algn="l">
              <a:spcBef>
                <a:spcPts val="0"/>
              </a:spcBef>
              <a:spcAft>
                <a:spcPts val="0"/>
              </a:spcAft>
              <a:buSzPts val="2200"/>
              <a:buFont typeface="Calibri"/>
              <a:buChar char="-"/>
            </a:pPr>
            <a:r>
              <a:rPr lang="fr" sz="2200">
                <a:latin typeface="Calibri"/>
                <a:ea typeface="Calibri"/>
                <a:cs typeface="Calibri"/>
                <a:sym typeface="Calibri"/>
              </a:rPr>
              <a:t>Glasgow </a:t>
            </a:r>
            <a:endParaRPr sz="2200">
              <a:latin typeface="Calibri"/>
              <a:ea typeface="Calibri"/>
              <a:cs typeface="Calibri"/>
              <a:sym typeface="Calibri"/>
            </a:endParaRPr>
          </a:p>
          <a:p>
            <a:pPr indent="-368300" lvl="0" marL="457200" rtl="0" algn="l">
              <a:spcBef>
                <a:spcPts val="0"/>
              </a:spcBef>
              <a:spcAft>
                <a:spcPts val="0"/>
              </a:spcAft>
              <a:buSzPts val="2200"/>
              <a:buFont typeface="Calibri"/>
              <a:buChar char="-"/>
            </a:pPr>
            <a:r>
              <a:rPr lang="fr" sz="2200">
                <a:latin typeface="Calibri"/>
                <a:ea typeface="Calibri"/>
                <a:cs typeface="Calibri"/>
                <a:sym typeface="Calibri"/>
              </a:rPr>
              <a:t>Aberdeen </a:t>
            </a:r>
            <a:endParaRPr sz="2200">
              <a:latin typeface="Calibri"/>
              <a:ea typeface="Calibri"/>
              <a:cs typeface="Calibri"/>
              <a:sym typeface="Calibri"/>
            </a:endParaRPr>
          </a:p>
          <a:p>
            <a:pPr indent="-368300" lvl="0" marL="457200" rtl="0" algn="l">
              <a:spcBef>
                <a:spcPts val="0"/>
              </a:spcBef>
              <a:spcAft>
                <a:spcPts val="0"/>
              </a:spcAft>
              <a:buSzPts val="2200"/>
              <a:buFont typeface="Calibri"/>
              <a:buChar char="-"/>
            </a:pPr>
            <a:r>
              <a:rPr lang="fr" sz="2200">
                <a:latin typeface="Calibri"/>
                <a:ea typeface="Calibri"/>
                <a:cs typeface="Calibri"/>
                <a:sym typeface="Calibri"/>
              </a:rPr>
              <a:t>Edimbourg</a:t>
            </a:r>
            <a:endParaRPr sz="2200">
              <a:latin typeface="Calibri"/>
              <a:ea typeface="Calibri"/>
              <a:cs typeface="Calibri"/>
              <a:sym typeface="Calibri"/>
            </a:endParaRPr>
          </a:p>
          <a:p>
            <a:pPr indent="-368300" lvl="0" marL="457200" rtl="0" algn="l">
              <a:spcBef>
                <a:spcPts val="0"/>
              </a:spcBef>
              <a:spcAft>
                <a:spcPts val="0"/>
              </a:spcAft>
              <a:buSzPts val="2200"/>
              <a:buFont typeface="Calibri"/>
              <a:buChar char="-"/>
            </a:pPr>
            <a:r>
              <a:rPr lang="fr" sz="2200">
                <a:latin typeface="Calibri"/>
                <a:ea typeface="Calibri"/>
                <a:cs typeface="Calibri"/>
                <a:sym typeface="Calibri"/>
              </a:rPr>
              <a:t>Inverness</a:t>
            </a:r>
            <a:endParaRPr sz="2200">
              <a:latin typeface="Calibri"/>
              <a:ea typeface="Calibri"/>
              <a:cs typeface="Calibri"/>
              <a:sym typeface="Calibri"/>
            </a:endParaRPr>
          </a:p>
        </p:txBody>
      </p:sp>
      <p:pic>
        <p:nvPicPr>
          <p:cNvPr id="243" name="Google Shape;243;p36"/>
          <p:cNvPicPr preferRelativeResize="0"/>
          <p:nvPr/>
        </p:nvPicPr>
        <p:blipFill>
          <a:blip r:embed="rId5">
            <a:alphaModFix/>
          </a:blip>
          <a:stretch>
            <a:fillRect/>
          </a:stretch>
        </p:blipFill>
        <p:spPr>
          <a:xfrm>
            <a:off x="6623838" y="283872"/>
            <a:ext cx="1833315" cy="275045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pic>
        <p:nvPicPr>
          <p:cNvPr id="248" name="Google Shape;248;p37"/>
          <p:cNvPicPr preferRelativeResize="0"/>
          <p:nvPr/>
        </p:nvPicPr>
        <p:blipFill>
          <a:blip r:embed="rId3">
            <a:alphaModFix amt="36000"/>
          </a:blip>
          <a:stretch>
            <a:fillRect/>
          </a:stretch>
        </p:blipFill>
        <p:spPr>
          <a:xfrm>
            <a:off x="0" y="0"/>
            <a:ext cx="9144000" cy="5143500"/>
          </a:xfrm>
          <a:prstGeom prst="rect">
            <a:avLst/>
          </a:prstGeom>
          <a:noFill/>
          <a:ln>
            <a:noFill/>
          </a:ln>
        </p:spPr>
      </p:pic>
      <p:sp>
        <p:nvSpPr>
          <p:cNvPr id="249" name="Google Shape;249;p37"/>
          <p:cNvSpPr txBox="1"/>
          <p:nvPr>
            <p:ph type="ctrTitle"/>
          </p:nvPr>
        </p:nvSpPr>
        <p:spPr>
          <a:xfrm>
            <a:off x="796250" y="610800"/>
            <a:ext cx="7288500" cy="54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3600">
                <a:solidFill>
                  <a:srgbClr val="000000"/>
                </a:solidFill>
                <a:latin typeface="Calibri"/>
                <a:ea typeface="Calibri"/>
                <a:cs typeface="Calibri"/>
                <a:sym typeface="Calibri"/>
              </a:rPr>
              <a:t>Question 25</a:t>
            </a:r>
            <a:endParaRPr>
              <a:solidFill>
                <a:srgbClr val="FFFFFF"/>
              </a:solidFill>
              <a:latin typeface="Calibri"/>
              <a:ea typeface="Calibri"/>
              <a:cs typeface="Calibri"/>
              <a:sym typeface="Calibri"/>
            </a:endParaRPr>
          </a:p>
        </p:txBody>
      </p:sp>
      <p:sp>
        <p:nvSpPr>
          <p:cNvPr id="250" name="Google Shape;250;p37"/>
          <p:cNvSpPr txBox="1"/>
          <p:nvPr/>
        </p:nvSpPr>
        <p:spPr>
          <a:xfrm>
            <a:off x="796250" y="1155000"/>
            <a:ext cx="5148600" cy="274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400">
                <a:latin typeface="Calibri"/>
                <a:ea typeface="Calibri"/>
                <a:cs typeface="Calibri"/>
                <a:sym typeface="Calibri"/>
              </a:rPr>
              <a:t>Qu’était ce lieu magnifique de</a:t>
            </a:r>
            <a:endParaRPr sz="2400">
              <a:latin typeface="Calibri"/>
              <a:ea typeface="Calibri"/>
              <a:cs typeface="Calibri"/>
              <a:sym typeface="Calibri"/>
            </a:endParaRPr>
          </a:p>
          <a:p>
            <a:pPr indent="0" lvl="0" marL="0" rtl="0" algn="l">
              <a:spcBef>
                <a:spcPts val="0"/>
              </a:spcBef>
              <a:spcAft>
                <a:spcPts val="0"/>
              </a:spcAft>
              <a:buNone/>
            </a:pPr>
            <a:r>
              <a:rPr lang="fr" sz="2400">
                <a:latin typeface="Calibri"/>
                <a:ea typeface="Calibri"/>
                <a:cs typeface="Calibri"/>
                <a:sym typeface="Calibri"/>
              </a:rPr>
              <a:t> Melrose, dans le sud de l’Ecosse,</a:t>
            </a:r>
            <a:endParaRPr sz="24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fr" sz="2400">
                <a:latin typeface="Calibri"/>
                <a:ea typeface="Calibri"/>
                <a:cs typeface="Calibri"/>
                <a:sym typeface="Calibri"/>
              </a:rPr>
              <a:t> avant d’être détruit ?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Une abbaye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Une école primaire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Une temple picte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La mairie de Melrose </a:t>
            </a:r>
            <a:endParaRPr sz="24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p:txBody>
      </p:sp>
      <p:pic>
        <p:nvPicPr>
          <p:cNvPr id="251" name="Google Shape;251;p37"/>
          <p:cNvPicPr preferRelativeResize="0"/>
          <p:nvPr/>
        </p:nvPicPr>
        <p:blipFill>
          <a:blip r:embed="rId4">
            <a:alphaModFix/>
          </a:blip>
          <a:stretch>
            <a:fillRect/>
          </a:stretch>
        </p:blipFill>
        <p:spPr>
          <a:xfrm>
            <a:off x="-181225" y="4003425"/>
            <a:ext cx="5944400" cy="1571250"/>
          </a:xfrm>
          <a:prstGeom prst="rect">
            <a:avLst/>
          </a:prstGeom>
          <a:noFill/>
          <a:ln>
            <a:noFill/>
          </a:ln>
        </p:spPr>
      </p:pic>
      <p:pic>
        <p:nvPicPr>
          <p:cNvPr id="252" name="Google Shape;252;p37"/>
          <p:cNvPicPr preferRelativeResize="0"/>
          <p:nvPr/>
        </p:nvPicPr>
        <p:blipFill>
          <a:blip r:embed="rId5">
            <a:alphaModFix/>
          </a:blip>
          <a:stretch>
            <a:fillRect/>
          </a:stretch>
        </p:blipFill>
        <p:spPr>
          <a:xfrm>
            <a:off x="5106400" y="100200"/>
            <a:ext cx="3907726" cy="26051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pic>
        <p:nvPicPr>
          <p:cNvPr id="257" name="Google Shape;257;p38"/>
          <p:cNvPicPr preferRelativeResize="0"/>
          <p:nvPr/>
        </p:nvPicPr>
        <p:blipFill>
          <a:blip r:embed="rId3">
            <a:alphaModFix amt="36000"/>
          </a:blip>
          <a:stretch>
            <a:fillRect/>
          </a:stretch>
        </p:blipFill>
        <p:spPr>
          <a:xfrm>
            <a:off x="0" y="0"/>
            <a:ext cx="9144000" cy="5143500"/>
          </a:xfrm>
          <a:prstGeom prst="rect">
            <a:avLst/>
          </a:prstGeom>
          <a:noFill/>
          <a:ln>
            <a:noFill/>
          </a:ln>
        </p:spPr>
      </p:pic>
      <p:sp>
        <p:nvSpPr>
          <p:cNvPr id="258" name="Google Shape;258;p38"/>
          <p:cNvSpPr txBox="1"/>
          <p:nvPr>
            <p:ph type="ctrTitle"/>
          </p:nvPr>
        </p:nvSpPr>
        <p:spPr>
          <a:xfrm>
            <a:off x="796250" y="610800"/>
            <a:ext cx="7288500" cy="54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3600">
                <a:solidFill>
                  <a:srgbClr val="000000"/>
                </a:solidFill>
                <a:latin typeface="Calibri"/>
                <a:ea typeface="Calibri"/>
                <a:cs typeface="Calibri"/>
                <a:sym typeface="Calibri"/>
              </a:rPr>
              <a:t>Question 26</a:t>
            </a:r>
            <a:endParaRPr>
              <a:solidFill>
                <a:srgbClr val="FFFFFF"/>
              </a:solidFill>
              <a:latin typeface="Calibri"/>
              <a:ea typeface="Calibri"/>
              <a:cs typeface="Calibri"/>
              <a:sym typeface="Calibri"/>
            </a:endParaRPr>
          </a:p>
        </p:txBody>
      </p:sp>
      <p:sp>
        <p:nvSpPr>
          <p:cNvPr id="259" name="Google Shape;259;p38"/>
          <p:cNvSpPr txBox="1"/>
          <p:nvPr/>
        </p:nvSpPr>
        <p:spPr>
          <a:xfrm>
            <a:off x="911625" y="1155000"/>
            <a:ext cx="4950000" cy="204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2400">
                <a:latin typeface="Calibri"/>
                <a:ea typeface="Calibri"/>
                <a:cs typeface="Calibri"/>
                <a:sym typeface="Calibri"/>
              </a:rPr>
              <a:t>Ce motif très connu porte le nom d’une ville en Ecosse, mais laquelle ?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Dundee</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Oban</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Paisley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Aberdeen </a:t>
            </a:r>
            <a:endParaRPr sz="2400">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457200" rtl="0" algn="l">
              <a:spcBef>
                <a:spcPts val="0"/>
              </a:spcBef>
              <a:spcAft>
                <a:spcPts val="0"/>
              </a:spcAft>
              <a:buNone/>
            </a:pPr>
            <a:r>
              <a:t/>
            </a:r>
            <a:endParaRPr sz="2400">
              <a:latin typeface="Calibri"/>
              <a:ea typeface="Calibri"/>
              <a:cs typeface="Calibri"/>
              <a:sym typeface="Calibri"/>
            </a:endParaRPr>
          </a:p>
        </p:txBody>
      </p:sp>
      <p:pic>
        <p:nvPicPr>
          <p:cNvPr id="260" name="Google Shape;260;p38"/>
          <p:cNvPicPr preferRelativeResize="0"/>
          <p:nvPr/>
        </p:nvPicPr>
        <p:blipFill>
          <a:blip r:embed="rId4">
            <a:alphaModFix/>
          </a:blip>
          <a:stretch>
            <a:fillRect/>
          </a:stretch>
        </p:blipFill>
        <p:spPr>
          <a:xfrm>
            <a:off x="-181225" y="4003425"/>
            <a:ext cx="5944400" cy="1571250"/>
          </a:xfrm>
          <a:prstGeom prst="rect">
            <a:avLst/>
          </a:prstGeom>
          <a:noFill/>
          <a:ln>
            <a:noFill/>
          </a:ln>
        </p:spPr>
      </p:pic>
      <p:pic>
        <p:nvPicPr>
          <p:cNvPr id="261" name="Google Shape;261;p38"/>
          <p:cNvPicPr preferRelativeResize="0"/>
          <p:nvPr/>
        </p:nvPicPr>
        <p:blipFill>
          <a:blip r:embed="rId5">
            <a:alphaModFix/>
          </a:blip>
          <a:stretch>
            <a:fillRect/>
          </a:stretch>
        </p:blipFill>
        <p:spPr>
          <a:xfrm>
            <a:off x="5683426" y="183700"/>
            <a:ext cx="3197098" cy="319709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pic>
        <p:nvPicPr>
          <p:cNvPr id="266" name="Google Shape;266;p39"/>
          <p:cNvPicPr preferRelativeResize="0"/>
          <p:nvPr/>
        </p:nvPicPr>
        <p:blipFill>
          <a:blip r:embed="rId3">
            <a:alphaModFix amt="36000"/>
          </a:blip>
          <a:stretch>
            <a:fillRect/>
          </a:stretch>
        </p:blipFill>
        <p:spPr>
          <a:xfrm>
            <a:off x="0" y="0"/>
            <a:ext cx="9144000" cy="5143500"/>
          </a:xfrm>
          <a:prstGeom prst="rect">
            <a:avLst/>
          </a:prstGeom>
          <a:noFill/>
          <a:ln>
            <a:noFill/>
          </a:ln>
        </p:spPr>
      </p:pic>
      <p:sp>
        <p:nvSpPr>
          <p:cNvPr id="267" name="Google Shape;267;p39"/>
          <p:cNvSpPr txBox="1"/>
          <p:nvPr>
            <p:ph type="ctrTitle"/>
          </p:nvPr>
        </p:nvSpPr>
        <p:spPr>
          <a:xfrm>
            <a:off x="796250" y="610800"/>
            <a:ext cx="7288500" cy="54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3600">
                <a:solidFill>
                  <a:srgbClr val="000000"/>
                </a:solidFill>
                <a:latin typeface="Calibri"/>
                <a:ea typeface="Calibri"/>
                <a:cs typeface="Calibri"/>
                <a:sym typeface="Calibri"/>
              </a:rPr>
              <a:t>Question 27</a:t>
            </a:r>
            <a:endParaRPr>
              <a:solidFill>
                <a:srgbClr val="FFFFFF"/>
              </a:solidFill>
              <a:latin typeface="Calibri"/>
              <a:ea typeface="Calibri"/>
              <a:cs typeface="Calibri"/>
              <a:sym typeface="Calibri"/>
            </a:endParaRPr>
          </a:p>
        </p:txBody>
      </p:sp>
      <p:pic>
        <p:nvPicPr>
          <p:cNvPr id="268" name="Google Shape;268;p39"/>
          <p:cNvPicPr preferRelativeResize="0"/>
          <p:nvPr/>
        </p:nvPicPr>
        <p:blipFill>
          <a:blip r:embed="rId4">
            <a:alphaModFix/>
          </a:blip>
          <a:stretch>
            <a:fillRect/>
          </a:stretch>
        </p:blipFill>
        <p:spPr>
          <a:xfrm>
            <a:off x="-181225" y="4003425"/>
            <a:ext cx="5944400" cy="1571250"/>
          </a:xfrm>
          <a:prstGeom prst="rect">
            <a:avLst/>
          </a:prstGeom>
          <a:noFill/>
          <a:ln>
            <a:noFill/>
          </a:ln>
        </p:spPr>
      </p:pic>
      <p:sp>
        <p:nvSpPr>
          <p:cNvPr id="269" name="Google Shape;269;p39"/>
          <p:cNvSpPr txBox="1"/>
          <p:nvPr/>
        </p:nvSpPr>
        <p:spPr>
          <a:xfrm>
            <a:off x="966925" y="1179050"/>
            <a:ext cx="7572300" cy="15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2400">
                <a:latin typeface="Calibri"/>
                <a:ea typeface="Calibri"/>
                <a:cs typeface="Calibri"/>
                <a:sym typeface="Calibri"/>
              </a:rPr>
              <a:t>Quelle matériau était tissé à Dundee jusque dans les années 80, grâce à des fibres végétales importées ?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De la corde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De la toile de jute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Du polyester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Des rouleaux de Scoubidou</a:t>
            </a:r>
            <a:endParaRPr sz="24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pic>
        <p:nvPicPr>
          <p:cNvPr id="274" name="Google Shape;274;p40"/>
          <p:cNvPicPr preferRelativeResize="0"/>
          <p:nvPr/>
        </p:nvPicPr>
        <p:blipFill>
          <a:blip r:embed="rId3">
            <a:alphaModFix amt="36000"/>
          </a:blip>
          <a:stretch>
            <a:fillRect/>
          </a:stretch>
        </p:blipFill>
        <p:spPr>
          <a:xfrm>
            <a:off x="0" y="0"/>
            <a:ext cx="9144000" cy="5143500"/>
          </a:xfrm>
          <a:prstGeom prst="rect">
            <a:avLst/>
          </a:prstGeom>
          <a:noFill/>
          <a:ln>
            <a:noFill/>
          </a:ln>
        </p:spPr>
      </p:pic>
      <p:sp>
        <p:nvSpPr>
          <p:cNvPr id="275" name="Google Shape;275;p40"/>
          <p:cNvSpPr txBox="1"/>
          <p:nvPr>
            <p:ph type="ctrTitle"/>
          </p:nvPr>
        </p:nvSpPr>
        <p:spPr>
          <a:xfrm>
            <a:off x="796250" y="610800"/>
            <a:ext cx="7288500" cy="54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3600">
                <a:solidFill>
                  <a:srgbClr val="000000"/>
                </a:solidFill>
                <a:latin typeface="Calibri"/>
                <a:ea typeface="Calibri"/>
                <a:cs typeface="Calibri"/>
                <a:sym typeface="Calibri"/>
              </a:rPr>
              <a:t>Question 28</a:t>
            </a:r>
            <a:endParaRPr>
              <a:solidFill>
                <a:srgbClr val="FFFFFF"/>
              </a:solidFill>
              <a:latin typeface="Calibri"/>
              <a:ea typeface="Calibri"/>
              <a:cs typeface="Calibri"/>
              <a:sym typeface="Calibri"/>
            </a:endParaRPr>
          </a:p>
        </p:txBody>
      </p:sp>
      <p:pic>
        <p:nvPicPr>
          <p:cNvPr id="276" name="Google Shape;276;p40"/>
          <p:cNvPicPr preferRelativeResize="0"/>
          <p:nvPr/>
        </p:nvPicPr>
        <p:blipFill>
          <a:blip r:embed="rId4">
            <a:alphaModFix/>
          </a:blip>
          <a:stretch>
            <a:fillRect/>
          </a:stretch>
        </p:blipFill>
        <p:spPr>
          <a:xfrm>
            <a:off x="-181225" y="4003425"/>
            <a:ext cx="5944400" cy="1571250"/>
          </a:xfrm>
          <a:prstGeom prst="rect">
            <a:avLst/>
          </a:prstGeom>
          <a:noFill/>
          <a:ln>
            <a:noFill/>
          </a:ln>
        </p:spPr>
      </p:pic>
      <p:sp>
        <p:nvSpPr>
          <p:cNvPr id="277" name="Google Shape;277;p40"/>
          <p:cNvSpPr txBox="1"/>
          <p:nvPr/>
        </p:nvSpPr>
        <p:spPr>
          <a:xfrm>
            <a:off x="1290000" y="1179050"/>
            <a:ext cx="7041300" cy="15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2400">
                <a:latin typeface="Calibri"/>
                <a:ea typeface="Calibri"/>
                <a:cs typeface="Calibri"/>
                <a:sym typeface="Calibri"/>
              </a:rPr>
              <a:t>Quel fibre est utilisée pour fabriquer du tweed ? </a:t>
            </a:r>
            <a:endParaRPr sz="2400">
              <a:latin typeface="Calibri"/>
              <a:ea typeface="Calibri"/>
              <a:cs typeface="Calibri"/>
              <a:sym typeface="Calibri"/>
            </a:endParaRPr>
          </a:p>
          <a:p>
            <a:pPr indent="0" lvl="0" marL="457200" rtl="0" algn="l">
              <a:spcBef>
                <a:spcPts val="0"/>
              </a:spcBef>
              <a:spcAft>
                <a:spcPts val="0"/>
              </a:spcAft>
              <a:buNone/>
            </a:pPr>
            <a:r>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Du coton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De l’herbe séchée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De la laine de vache des Highlands</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De la laine de mouton </a:t>
            </a:r>
            <a:endParaRPr sz="2400">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457200" rtl="0" algn="l">
              <a:spcBef>
                <a:spcPts val="0"/>
              </a:spcBef>
              <a:spcAft>
                <a:spcPts val="0"/>
              </a:spcAft>
              <a:buNone/>
            </a:pPr>
            <a:r>
              <a:t/>
            </a:r>
            <a:endParaRPr sz="2400">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pic>
        <p:nvPicPr>
          <p:cNvPr id="282" name="Google Shape;282;p41"/>
          <p:cNvPicPr preferRelativeResize="0"/>
          <p:nvPr/>
        </p:nvPicPr>
        <p:blipFill>
          <a:blip r:embed="rId3">
            <a:alphaModFix amt="36000"/>
          </a:blip>
          <a:stretch>
            <a:fillRect/>
          </a:stretch>
        </p:blipFill>
        <p:spPr>
          <a:xfrm>
            <a:off x="0" y="0"/>
            <a:ext cx="9144000" cy="5143500"/>
          </a:xfrm>
          <a:prstGeom prst="rect">
            <a:avLst/>
          </a:prstGeom>
          <a:noFill/>
          <a:ln>
            <a:noFill/>
          </a:ln>
        </p:spPr>
      </p:pic>
      <p:sp>
        <p:nvSpPr>
          <p:cNvPr id="283" name="Google Shape;283;p41"/>
          <p:cNvSpPr txBox="1"/>
          <p:nvPr>
            <p:ph type="ctrTitle"/>
          </p:nvPr>
        </p:nvSpPr>
        <p:spPr>
          <a:xfrm>
            <a:off x="796250" y="610800"/>
            <a:ext cx="7288500" cy="54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3600">
                <a:solidFill>
                  <a:srgbClr val="000000"/>
                </a:solidFill>
                <a:latin typeface="Calibri"/>
                <a:ea typeface="Calibri"/>
                <a:cs typeface="Calibri"/>
                <a:sym typeface="Calibri"/>
              </a:rPr>
              <a:t>Question 29</a:t>
            </a:r>
            <a:endParaRPr>
              <a:solidFill>
                <a:srgbClr val="FFFFFF"/>
              </a:solidFill>
              <a:latin typeface="Calibri"/>
              <a:ea typeface="Calibri"/>
              <a:cs typeface="Calibri"/>
              <a:sym typeface="Calibri"/>
            </a:endParaRPr>
          </a:p>
        </p:txBody>
      </p:sp>
      <p:pic>
        <p:nvPicPr>
          <p:cNvPr id="284" name="Google Shape;284;p41"/>
          <p:cNvPicPr preferRelativeResize="0"/>
          <p:nvPr/>
        </p:nvPicPr>
        <p:blipFill>
          <a:blip r:embed="rId4">
            <a:alphaModFix/>
          </a:blip>
          <a:stretch>
            <a:fillRect/>
          </a:stretch>
        </p:blipFill>
        <p:spPr>
          <a:xfrm>
            <a:off x="-181225" y="4003425"/>
            <a:ext cx="5944400" cy="1571250"/>
          </a:xfrm>
          <a:prstGeom prst="rect">
            <a:avLst/>
          </a:prstGeom>
          <a:noFill/>
          <a:ln>
            <a:noFill/>
          </a:ln>
        </p:spPr>
      </p:pic>
      <p:sp>
        <p:nvSpPr>
          <p:cNvPr id="285" name="Google Shape;285;p41"/>
          <p:cNvSpPr txBox="1"/>
          <p:nvPr/>
        </p:nvSpPr>
        <p:spPr>
          <a:xfrm>
            <a:off x="898875" y="1179050"/>
            <a:ext cx="7432200" cy="15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2400">
                <a:latin typeface="Calibri"/>
                <a:ea typeface="Calibri"/>
                <a:cs typeface="Calibri"/>
                <a:sym typeface="Calibri"/>
              </a:rPr>
              <a:t>Qu’était New Lanark, une entreprise basée dans la vallée de la Clyde du 18ème siècle jusque dans les années soixante ?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Une mine de charbon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Une ferme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Une filature, où l’on fait du fil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Un usine textile </a:t>
            </a:r>
            <a:endParaRPr sz="24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pic>
        <p:nvPicPr>
          <p:cNvPr id="69" name="Google Shape;69;p15"/>
          <p:cNvPicPr preferRelativeResize="0"/>
          <p:nvPr/>
        </p:nvPicPr>
        <p:blipFill>
          <a:blip r:embed="rId3">
            <a:alphaModFix amt="36000"/>
          </a:blip>
          <a:stretch>
            <a:fillRect/>
          </a:stretch>
        </p:blipFill>
        <p:spPr>
          <a:xfrm>
            <a:off x="0" y="0"/>
            <a:ext cx="9144000" cy="5143500"/>
          </a:xfrm>
          <a:prstGeom prst="rect">
            <a:avLst/>
          </a:prstGeom>
          <a:noFill/>
          <a:ln>
            <a:noFill/>
          </a:ln>
        </p:spPr>
      </p:pic>
      <p:sp>
        <p:nvSpPr>
          <p:cNvPr id="70" name="Google Shape;70;p15"/>
          <p:cNvSpPr txBox="1"/>
          <p:nvPr>
            <p:ph type="ctrTitle"/>
          </p:nvPr>
        </p:nvSpPr>
        <p:spPr>
          <a:xfrm>
            <a:off x="796250" y="610800"/>
            <a:ext cx="7288500" cy="54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3600">
                <a:solidFill>
                  <a:srgbClr val="000000"/>
                </a:solidFill>
                <a:latin typeface="Calibri"/>
                <a:ea typeface="Calibri"/>
                <a:cs typeface="Calibri"/>
                <a:sym typeface="Calibri"/>
              </a:rPr>
              <a:t>Question 3 </a:t>
            </a:r>
            <a:endParaRPr>
              <a:solidFill>
                <a:srgbClr val="FFFFFF"/>
              </a:solidFill>
              <a:latin typeface="Calibri"/>
              <a:ea typeface="Calibri"/>
              <a:cs typeface="Calibri"/>
              <a:sym typeface="Calibri"/>
            </a:endParaRPr>
          </a:p>
        </p:txBody>
      </p:sp>
      <p:sp>
        <p:nvSpPr>
          <p:cNvPr id="71" name="Google Shape;71;p15"/>
          <p:cNvSpPr txBox="1"/>
          <p:nvPr/>
        </p:nvSpPr>
        <p:spPr>
          <a:xfrm>
            <a:off x="738625" y="1004475"/>
            <a:ext cx="8078700" cy="275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2200">
                <a:latin typeface="Calibri"/>
                <a:ea typeface="Calibri"/>
                <a:cs typeface="Calibri"/>
                <a:sym typeface="Calibri"/>
              </a:rPr>
              <a:t>Pourquoi a-t-on chassé les castors jusqu’au dernier au 16ème siècle, en Ecosse et ailleurs en Europe ? </a:t>
            </a:r>
            <a:endParaRPr sz="2200">
              <a:latin typeface="Calibri"/>
              <a:ea typeface="Calibri"/>
              <a:cs typeface="Calibri"/>
              <a:sym typeface="Calibri"/>
            </a:endParaRPr>
          </a:p>
          <a:p>
            <a:pPr indent="-368300" lvl="0" marL="457200" rtl="0" algn="l">
              <a:spcBef>
                <a:spcPts val="0"/>
              </a:spcBef>
              <a:spcAft>
                <a:spcPts val="0"/>
              </a:spcAft>
              <a:buSzPts val="2200"/>
              <a:buFont typeface="Calibri"/>
              <a:buChar char="-"/>
            </a:pPr>
            <a:r>
              <a:rPr lang="fr" sz="2200">
                <a:latin typeface="Calibri"/>
                <a:ea typeface="Calibri"/>
                <a:cs typeface="Calibri"/>
                <a:sym typeface="Calibri"/>
              </a:rPr>
              <a:t>Pour s’en faire des chapeaux </a:t>
            </a:r>
            <a:endParaRPr sz="2200">
              <a:latin typeface="Calibri"/>
              <a:ea typeface="Calibri"/>
              <a:cs typeface="Calibri"/>
              <a:sym typeface="Calibri"/>
            </a:endParaRPr>
          </a:p>
          <a:p>
            <a:pPr indent="-368300" lvl="0" marL="457200" rtl="0" algn="l">
              <a:spcBef>
                <a:spcPts val="0"/>
              </a:spcBef>
              <a:spcAft>
                <a:spcPts val="0"/>
              </a:spcAft>
              <a:buSzPts val="2200"/>
              <a:buFont typeface="Calibri"/>
              <a:buChar char="-"/>
            </a:pPr>
            <a:r>
              <a:rPr lang="fr" sz="2200">
                <a:latin typeface="Calibri"/>
                <a:ea typeface="Calibri"/>
                <a:cs typeface="Calibri"/>
                <a:sym typeface="Calibri"/>
              </a:rPr>
              <a:t>Pour le castoréum, une sécrétion huileuse utile en parfumerie notamment </a:t>
            </a:r>
            <a:endParaRPr sz="2200">
              <a:latin typeface="Calibri"/>
              <a:ea typeface="Calibri"/>
              <a:cs typeface="Calibri"/>
              <a:sym typeface="Calibri"/>
            </a:endParaRPr>
          </a:p>
          <a:p>
            <a:pPr indent="-368300" lvl="0" marL="457200" rtl="0" algn="l">
              <a:spcBef>
                <a:spcPts val="0"/>
              </a:spcBef>
              <a:spcAft>
                <a:spcPts val="0"/>
              </a:spcAft>
              <a:buSzPts val="2200"/>
              <a:buFont typeface="Calibri"/>
              <a:buChar char="-"/>
            </a:pPr>
            <a:r>
              <a:rPr lang="fr" sz="2200">
                <a:latin typeface="Calibri"/>
                <a:ea typeface="Calibri"/>
                <a:cs typeface="Calibri"/>
                <a:sym typeface="Calibri"/>
              </a:rPr>
              <a:t>Parce qu’on en faisait un type de haggis particulier </a:t>
            </a:r>
            <a:endParaRPr sz="2200">
              <a:latin typeface="Calibri"/>
              <a:ea typeface="Calibri"/>
              <a:cs typeface="Calibri"/>
              <a:sym typeface="Calibri"/>
            </a:endParaRPr>
          </a:p>
          <a:p>
            <a:pPr indent="-368300" lvl="0" marL="457200" rtl="0" algn="l">
              <a:spcBef>
                <a:spcPts val="0"/>
              </a:spcBef>
              <a:spcAft>
                <a:spcPts val="0"/>
              </a:spcAft>
              <a:buSzPts val="2200"/>
              <a:buFont typeface="Calibri"/>
              <a:buChar char="-"/>
            </a:pPr>
            <a:r>
              <a:rPr lang="fr" sz="2200">
                <a:latin typeface="Calibri"/>
                <a:ea typeface="Calibri"/>
                <a:cs typeface="Calibri"/>
                <a:sym typeface="Calibri"/>
              </a:rPr>
              <a:t>Parce qu’on pensait qu’ils portaient malheur </a:t>
            </a:r>
            <a:endParaRPr sz="2200">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sz="2200">
              <a:latin typeface="Calibri"/>
              <a:ea typeface="Calibri"/>
              <a:cs typeface="Calibri"/>
              <a:sym typeface="Calibri"/>
            </a:endParaRPr>
          </a:p>
          <a:p>
            <a:pPr indent="0" lvl="0" marL="457200" rtl="0" algn="l">
              <a:spcBef>
                <a:spcPts val="0"/>
              </a:spcBef>
              <a:spcAft>
                <a:spcPts val="0"/>
              </a:spcAft>
              <a:buNone/>
            </a:pPr>
            <a:r>
              <a:t/>
            </a:r>
            <a:endParaRPr sz="2200">
              <a:latin typeface="Calibri"/>
              <a:ea typeface="Calibri"/>
              <a:cs typeface="Calibri"/>
              <a:sym typeface="Calibri"/>
            </a:endParaRPr>
          </a:p>
        </p:txBody>
      </p:sp>
      <p:pic>
        <p:nvPicPr>
          <p:cNvPr id="72" name="Google Shape;72;p15"/>
          <p:cNvPicPr preferRelativeResize="0"/>
          <p:nvPr/>
        </p:nvPicPr>
        <p:blipFill>
          <a:blip r:embed="rId4">
            <a:alphaModFix/>
          </a:blip>
          <a:stretch>
            <a:fillRect/>
          </a:stretch>
        </p:blipFill>
        <p:spPr>
          <a:xfrm>
            <a:off x="-181225" y="4003425"/>
            <a:ext cx="5944400" cy="15712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pic>
        <p:nvPicPr>
          <p:cNvPr id="290" name="Google Shape;290;p42"/>
          <p:cNvPicPr preferRelativeResize="0"/>
          <p:nvPr/>
        </p:nvPicPr>
        <p:blipFill>
          <a:blip r:embed="rId3">
            <a:alphaModFix amt="36000"/>
          </a:blip>
          <a:stretch>
            <a:fillRect/>
          </a:stretch>
        </p:blipFill>
        <p:spPr>
          <a:xfrm>
            <a:off x="0" y="0"/>
            <a:ext cx="9144000" cy="5143500"/>
          </a:xfrm>
          <a:prstGeom prst="rect">
            <a:avLst/>
          </a:prstGeom>
          <a:noFill/>
          <a:ln>
            <a:noFill/>
          </a:ln>
        </p:spPr>
      </p:pic>
      <p:sp>
        <p:nvSpPr>
          <p:cNvPr id="291" name="Google Shape;291;p42"/>
          <p:cNvSpPr txBox="1"/>
          <p:nvPr>
            <p:ph type="ctrTitle"/>
          </p:nvPr>
        </p:nvSpPr>
        <p:spPr>
          <a:xfrm>
            <a:off x="796250" y="610800"/>
            <a:ext cx="7288500" cy="54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3600">
                <a:solidFill>
                  <a:srgbClr val="000000"/>
                </a:solidFill>
                <a:latin typeface="Calibri"/>
                <a:ea typeface="Calibri"/>
                <a:cs typeface="Calibri"/>
                <a:sym typeface="Calibri"/>
              </a:rPr>
              <a:t>Question 30</a:t>
            </a:r>
            <a:endParaRPr>
              <a:solidFill>
                <a:srgbClr val="FFFFFF"/>
              </a:solidFill>
              <a:latin typeface="Calibri"/>
              <a:ea typeface="Calibri"/>
              <a:cs typeface="Calibri"/>
              <a:sym typeface="Calibri"/>
            </a:endParaRPr>
          </a:p>
        </p:txBody>
      </p:sp>
      <p:sp>
        <p:nvSpPr>
          <p:cNvPr id="292" name="Google Shape;292;p42"/>
          <p:cNvSpPr txBox="1"/>
          <p:nvPr/>
        </p:nvSpPr>
        <p:spPr>
          <a:xfrm>
            <a:off x="951850" y="1079150"/>
            <a:ext cx="7548300" cy="247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2100">
                <a:latin typeface="Calibri"/>
                <a:ea typeface="Calibri"/>
                <a:cs typeface="Calibri"/>
                <a:sym typeface="Calibri"/>
              </a:rPr>
              <a:t>Slanj, une marque de kilt écossaise, a surpris tout le monde l’an dernier en : </a:t>
            </a:r>
            <a:endParaRPr sz="2100">
              <a:latin typeface="Calibri"/>
              <a:ea typeface="Calibri"/>
              <a:cs typeface="Calibri"/>
              <a:sym typeface="Calibri"/>
            </a:endParaRPr>
          </a:p>
          <a:p>
            <a:pPr indent="-361950" lvl="0" marL="457200" rtl="0" algn="l">
              <a:spcBef>
                <a:spcPts val="0"/>
              </a:spcBef>
              <a:spcAft>
                <a:spcPts val="0"/>
              </a:spcAft>
              <a:buSzPts val="2100"/>
              <a:buFont typeface="Calibri"/>
              <a:buChar char="-"/>
            </a:pPr>
            <a:r>
              <a:rPr lang="fr" sz="2100">
                <a:latin typeface="Calibri"/>
                <a:ea typeface="Calibri"/>
                <a:cs typeface="Calibri"/>
                <a:sym typeface="Calibri"/>
              </a:rPr>
              <a:t>Révélant ce qu’il y a sous le kilt </a:t>
            </a:r>
            <a:endParaRPr sz="2100">
              <a:latin typeface="Calibri"/>
              <a:ea typeface="Calibri"/>
              <a:cs typeface="Calibri"/>
              <a:sym typeface="Calibri"/>
            </a:endParaRPr>
          </a:p>
          <a:p>
            <a:pPr indent="-361950" lvl="0" marL="457200" rtl="0" algn="l">
              <a:spcBef>
                <a:spcPts val="0"/>
              </a:spcBef>
              <a:spcAft>
                <a:spcPts val="0"/>
              </a:spcAft>
              <a:buSzPts val="2100"/>
              <a:buFont typeface="Calibri"/>
              <a:buChar char="-"/>
            </a:pPr>
            <a:r>
              <a:rPr lang="fr" sz="2100">
                <a:latin typeface="Calibri"/>
                <a:ea typeface="Calibri"/>
                <a:cs typeface="Calibri"/>
                <a:sym typeface="Calibri"/>
              </a:rPr>
              <a:t>Créant un kilt vegan (sans produits provenant d’animaux), fait en viscose et faux cuir </a:t>
            </a:r>
            <a:endParaRPr sz="2100">
              <a:latin typeface="Calibri"/>
              <a:ea typeface="Calibri"/>
              <a:cs typeface="Calibri"/>
              <a:sym typeface="Calibri"/>
            </a:endParaRPr>
          </a:p>
          <a:p>
            <a:pPr indent="-361950" lvl="0" marL="457200" rtl="0" algn="l">
              <a:spcBef>
                <a:spcPts val="0"/>
              </a:spcBef>
              <a:spcAft>
                <a:spcPts val="0"/>
              </a:spcAft>
              <a:buSzPts val="2100"/>
              <a:buFont typeface="Calibri"/>
              <a:buChar char="-"/>
            </a:pPr>
            <a:r>
              <a:rPr lang="fr" sz="2100">
                <a:latin typeface="Calibri"/>
                <a:ea typeface="Calibri"/>
                <a:cs typeface="Calibri"/>
                <a:sym typeface="Calibri"/>
              </a:rPr>
              <a:t>Décidant de ne que vendre des kilts blancs, à colorier soi-même </a:t>
            </a:r>
            <a:endParaRPr sz="2100">
              <a:latin typeface="Calibri"/>
              <a:ea typeface="Calibri"/>
              <a:cs typeface="Calibri"/>
              <a:sym typeface="Calibri"/>
            </a:endParaRPr>
          </a:p>
          <a:p>
            <a:pPr indent="-361950" lvl="0" marL="457200" rtl="0" algn="l">
              <a:spcBef>
                <a:spcPts val="0"/>
              </a:spcBef>
              <a:spcAft>
                <a:spcPts val="0"/>
              </a:spcAft>
              <a:buSzPts val="2100"/>
              <a:buFont typeface="Calibri"/>
              <a:buChar char="-"/>
            </a:pPr>
            <a:r>
              <a:rPr lang="fr" sz="2100">
                <a:latin typeface="Calibri"/>
                <a:ea typeface="Calibri"/>
                <a:cs typeface="Calibri"/>
                <a:sym typeface="Calibri"/>
              </a:rPr>
              <a:t>Vendant la première salopette-kilt, gros succès commercial </a:t>
            </a:r>
            <a:endParaRPr sz="21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100">
              <a:latin typeface="Calibri"/>
              <a:ea typeface="Calibri"/>
              <a:cs typeface="Calibri"/>
              <a:sym typeface="Calibri"/>
            </a:endParaRPr>
          </a:p>
          <a:p>
            <a:pPr indent="0" lvl="0" marL="0" rtl="0" algn="l">
              <a:spcBef>
                <a:spcPts val="0"/>
              </a:spcBef>
              <a:spcAft>
                <a:spcPts val="0"/>
              </a:spcAft>
              <a:buNone/>
            </a:pPr>
            <a:r>
              <a:t/>
            </a:r>
            <a:endParaRPr sz="2100">
              <a:latin typeface="Calibri"/>
              <a:ea typeface="Calibri"/>
              <a:cs typeface="Calibri"/>
              <a:sym typeface="Calibri"/>
            </a:endParaRPr>
          </a:p>
        </p:txBody>
      </p:sp>
      <p:pic>
        <p:nvPicPr>
          <p:cNvPr id="293" name="Google Shape;293;p42"/>
          <p:cNvPicPr preferRelativeResize="0"/>
          <p:nvPr/>
        </p:nvPicPr>
        <p:blipFill>
          <a:blip r:embed="rId4">
            <a:alphaModFix/>
          </a:blip>
          <a:stretch>
            <a:fillRect/>
          </a:stretch>
        </p:blipFill>
        <p:spPr>
          <a:xfrm>
            <a:off x="-181225" y="4003425"/>
            <a:ext cx="5944400" cy="15712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pic>
        <p:nvPicPr>
          <p:cNvPr id="298" name="Google Shape;298;p43"/>
          <p:cNvPicPr preferRelativeResize="0"/>
          <p:nvPr/>
        </p:nvPicPr>
        <p:blipFill>
          <a:blip r:embed="rId3">
            <a:alphaModFix amt="36000"/>
          </a:blip>
          <a:stretch>
            <a:fillRect/>
          </a:stretch>
        </p:blipFill>
        <p:spPr>
          <a:xfrm>
            <a:off x="0" y="0"/>
            <a:ext cx="9144000" cy="5143500"/>
          </a:xfrm>
          <a:prstGeom prst="rect">
            <a:avLst/>
          </a:prstGeom>
          <a:noFill/>
          <a:ln>
            <a:noFill/>
          </a:ln>
        </p:spPr>
      </p:pic>
      <p:sp>
        <p:nvSpPr>
          <p:cNvPr id="299" name="Google Shape;299;p43"/>
          <p:cNvSpPr txBox="1"/>
          <p:nvPr>
            <p:ph type="ctrTitle"/>
          </p:nvPr>
        </p:nvSpPr>
        <p:spPr>
          <a:xfrm>
            <a:off x="796250" y="610800"/>
            <a:ext cx="7288500" cy="54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3600">
                <a:solidFill>
                  <a:srgbClr val="000000"/>
                </a:solidFill>
                <a:latin typeface="Calibri"/>
                <a:ea typeface="Calibri"/>
                <a:cs typeface="Calibri"/>
                <a:sym typeface="Calibri"/>
              </a:rPr>
              <a:t>Question 31</a:t>
            </a:r>
            <a:endParaRPr>
              <a:solidFill>
                <a:srgbClr val="FFFFFF"/>
              </a:solidFill>
              <a:latin typeface="Calibri"/>
              <a:ea typeface="Calibri"/>
              <a:cs typeface="Calibri"/>
              <a:sym typeface="Calibri"/>
            </a:endParaRPr>
          </a:p>
        </p:txBody>
      </p:sp>
      <p:pic>
        <p:nvPicPr>
          <p:cNvPr id="300" name="Google Shape;300;p43"/>
          <p:cNvPicPr preferRelativeResize="0"/>
          <p:nvPr/>
        </p:nvPicPr>
        <p:blipFill>
          <a:blip r:embed="rId4">
            <a:alphaModFix/>
          </a:blip>
          <a:stretch>
            <a:fillRect/>
          </a:stretch>
        </p:blipFill>
        <p:spPr>
          <a:xfrm>
            <a:off x="-181225" y="4003425"/>
            <a:ext cx="5944400" cy="1571250"/>
          </a:xfrm>
          <a:prstGeom prst="rect">
            <a:avLst/>
          </a:prstGeom>
          <a:noFill/>
          <a:ln>
            <a:noFill/>
          </a:ln>
        </p:spPr>
      </p:pic>
      <p:sp>
        <p:nvSpPr>
          <p:cNvPr id="301" name="Google Shape;301;p43"/>
          <p:cNvSpPr txBox="1"/>
          <p:nvPr/>
        </p:nvSpPr>
        <p:spPr>
          <a:xfrm>
            <a:off x="872925" y="1179050"/>
            <a:ext cx="7699500" cy="15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2400">
                <a:latin typeface="Calibri"/>
                <a:ea typeface="Calibri"/>
                <a:cs typeface="Calibri"/>
                <a:sym typeface="Calibri"/>
              </a:rPr>
              <a:t>Peat and Diesel est un petit groupe qui a explosé il y a deux ans. Ecoutez les paroles : qu’est ce qui est listé par le chanteur ?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Des villages écossais</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Des noms de bateaux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Des îles écossaises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Des noms de whisky </a:t>
            </a:r>
            <a:endParaRPr sz="24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pic>
        <p:nvPicPr>
          <p:cNvPr id="306" name="Google Shape;306;p44"/>
          <p:cNvPicPr preferRelativeResize="0"/>
          <p:nvPr/>
        </p:nvPicPr>
        <p:blipFill>
          <a:blip r:embed="rId3">
            <a:alphaModFix amt="36000"/>
          </a:blip>
          <a:stretch>
            <a:fillRect/>
          </a:stretch>
        </p:blipFill>
        <p:spPr>
          <a:xfrm>
            <a:off x="0" y="0"/>
            <a:ext cx="9144000" cy="5143500"/>
          </a:xfrm>
          <a:prstGeom prst="rect">
            <a:avLst/>
          </a:prstGeom>
          <a:noFill/>
          <a:ln>
            <a:noFill/>
          </a:ln>
        </p:spPr>
      </p:pic>
      <p:sp>
        <p:nvSpPr>
          <p:cNvPr id="307" name="Google Shape;307;p44"/>
          <p:cNvSpPr txBox="1"/>
          <p:nvPr>
            <p:ph type="ctrTitle"/>
          </p:nvPr>
        </p:nvSpPr>
        <p:spPr>
          <a:xfrm>
            <a:off x="796250" y="610800"/>
            <a:ext cx="7288500" cy="54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3600">
                <a:solidFill>
                  <a:srgbClr val="000000"/>
                </a:solidFill>
                <a:latin typeface="Calibri"/>
                <a:ea typeface="Calibri"/>
                <a:cs typeface="Calibri"/>
                <a:sym typeface="Calibri"/>
              </a:rPr>
              <a:t>Question 32</a:t>
            </a:r>
            <a:endParaRPr>
              <a:solidFill>
                <a:srgbClr val="FFFFFF"/>
              </a:solidFill>
              <a:latin typeface="Calibri"/>
              <a:ea typeface="Calibri"/>
              <a:cs typeface="Calibri"/>
              <a:sym typeface="Calibri"/>
            </a:endParaRPr>
          </a:p>
        </p:txBody>
      </p:sp>
      <p:pic>
        <p:nvPicPr>
          <p:cNvPr id="308" name="Google Shape;308;p44"/>
          <p:cNvPicPr preferRelativeResize="0"/>
          <p:nvPr/>
        </p:nvPicPr>
        <p:blipFill>
          <a:blip r:embed="rId4">
            <a:alphaModFix/>
          </a:blip>
          <a:stretch>
            <a:fillRect/>
          </a:stretch>
        </p:blipFill>
        <p:spPr>
          <a:xfrm>
            <a:off x="-181225" y="4003425"/>
            <a:ext cx="5944400" cy="1571250"/>
          </a:xfrm>
          <a:prstGeom prst="rect">
            <a:avLst/>
          </a:prstGeom>
          <a:noFill/>
          <a:ln>
            <a:noFill/>
          </a:ln>
        </p:spPr>
      </p:pic>
      <p:sp>
        <p:nvSpPr>
          <p:cNvPr id="309" name="Google Shape;309;p44"/>
          <p:cNvSpPr txBox="1"/>
          <p:nvPr/>
        </p:nvSpPr>
        <p:spPr>
          <a:xfrm>
            <a:off x="980350" y="1179050"/>
            <a:ext cx="7350900" cy="15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2400">
                <a:latin typeface="Calibri"/>
                <a:ea typeface="Calibri"/>
                <a:cs typeface="Calibri"/>
                <a:sym typeface="Calibri"/>
              </a:rPr>
              <a:t>Sous quel genre est rangé le groupe “Alestorm”, originaire de Perth ?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Métal pirate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Rock guttural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Haggis pop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Métal médiéval </a:t>
            </a:r>
            <a:endParaRPr sz="24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pic>
        <p:nvPicPr>
          <p:cNvPr id="314" name="Google Shape;314;p45"/>
          <p:cNvPicPr preferRelativeResize="0"/>
          <p:nvPr/>
        </p:nvPicPr>
        <p:blipFill>
          <a:blip r:embed="rId3">
            <a:alphaModFix amt="36000"/>
          </a:blip>
          <a:stretch>
            <a:fillRect/>
          </a:stretch>
        </p:blipFill>
        <p:spPr>
          <a:xfrm>
            <a:off x="0" y="0"/>
            <a:ext cx="9144000" cy="5143500"/>
          </a:xfrm>
          <a:prstGeom prst="rect">
            <a:avLst/>
          </a:prstGeom>
          <a:noFill/>
          <a:ln>
            <a:noFill/>
          </a:ln>
        </p:spPr>
      </p:pic>
      <p:sp>
        <p:nvSpPr>
          <p:cNvPr id="315" name="Google Shape;315;p45"/>
          <p:cNvSpPr txBox="1"/>
          <p:nvPr>
            <p:ph type="ctrTitle"/>
          </p:nvPr>
        </p:nvSpPr>
        <p:spPr>
          <a:xfrm>
            <a:off x="796250" y="610800"/>
            <a:ext cx="7288500" cy="54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3600">
                <a:solidFill>
                  <a:srgbClr val="000000"/>
                </a:solidFill>
                <a:latin typeface="Calibri"/>
                <a:ea typeface="Calibri"/>
                <a:cs typeface="Calibri"/>
                <a:sym typeface="Calibri"/>
              </a:rPr>
              <a:t>Question 33</a:t>
            </a:r>
            <a:endParaRPr>
              <a:solidFill>
                <a:srgbClr val="FFFFFF"/>
              </a:solidFill>
              <a:latin typeface="Calibri"/>
              <a:ea typeface="Calibri"/>
              <a:cs typeface="Calibri"/>
              <a:sym typeface="Calibri"/>
            </a:endParaRPr>
          </a:p>
        </p:txBody>
      </p:sp>
      <p:sp>
        <p:nvSpPr>
          <p:cNvPr id="316" name="Google Shape;316;p45"/>
          <p:cNvSpPr txBox="1"/>
          <p:nvPr/>
        </p:nvSpPr>
        <p:spPr>
          <a:xfrm>
            <a:off x="747600" y="995950"/>
            <a:ext cx="3824400" cy="242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2400">
                <a:latin typeface="Calibri"/>
                <a:ea typeface="Calibri"/>
                <a:cs typeface="Calibri"/>
                <a:sym typeface="Calibri"/>
              </a:rPr>
              <a:t>Qu’était Barrowlands, avant de devenir l’une des meilleures salles de concert de Glasgow ?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Un marché aux poissons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Une salle de bal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Un gymnase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Une école maternelle </a:t>
            </a:r>
            <a:endParaRPr sz="24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p:txBody>
      </p:sp>
      <p:pic>
        <p:nvPicPr>
          <p:cNvPr id="317" name="Google Shape;317;p45"/>
          <p:cNvPicPr preferRelativeResize="0"/>
          <p:nvPr/>
        </p:nvPicPr>
        <p:blipFill>
          <a:blip r:embed="rId4">
            <a:alphaModFix/>
          </a:blip>
          <a:stretch>
            <a:fillRect/>
          </a:stretch>
        </p:blipFill>
        <p:spPr>
          <a:xfrm>
            <a:off x="4899225" y="168875"/>
            <a:ext cx="3960899" cy="297067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pic>
        <p:nvPicPr>
          <p:cNvPr id="322" name="Google Shape;322;p46"/>
          <p:cNvPicPr preferRelativeResize="0"/>
          <p:nvPr/>
        </p:nvPicPr>
        <p:blipFill>
          <a:blip r:embed="rId3">
            <a:alphaModFix amt="36000"/>
          </a:blip>
          <a:stretch>
            <a:fillRect/>
          </a:stretch>
        </p:blipFill>
        <p:spPr>
          <a:xfrm>
            <a:off x="0" y="0"/>
            <a:ext cx="9144000" cy="5143500"/>
          </a:xfrm>
          <a:prstGeom prst="rect">
            <a:avLst/>
          </a:prstGeom>
          <a:noFill/>
          <a:ln>
            <a:noFill/>
          </a:ln>
        </p:spPr>
      </p:pic>
      <p:sp>
        <p:nvSpPr>
          <p:cNvPr id="323" name="Google Shape;323;p46"/>
          <p:cNvSpPr txBox="1"/>
          <p:nvPr>
            <p:ph type="ctrTitle"/>
          </p:nvPr>
        </p:nvSpPr>
        <p:spPr>
          <a:xfrm>
            <a:off x="796250" y="610800"/>
            <a:ext cx="7288500" cy="54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3600">
                <a:solidFill>
                  <a:srgbClr val="000000"/>
                </a:solidFill>
                <a:latin typeface="Calibri"/>
                <a:ea typeface="Calibri"/>
                <a:cs typeface="Calibri"/>
                <a:sym typeface="Calibri"/>
              </a:rPr>
              <a:t>Question 34</a:t>
            </a:r>
            <a:endParaRPr>
              <a:solidFill>
                <a:srgbClr val="FFFFFF"/>
              </a:solidFill>
              <a:latin typeface="Calibri"/>
              <a:ea typeface="Calibri"/>
              <a:cs typeface="Calibri"/>
              <a:sym typeface="Calibri"/>
            </a:endParaRPr>
          </a:p>
        </p:txBody>
      </p:sp>
      <p:pic>
        <p:nvPicPr>
          <p:cNvPr id="324" name="Google Shape;324;p46"/>
          <p:cNvPicPr preferRelativeResize="0"/>
          <p:nvPr/>
        </p:nvPicPr>
        <p:blipFill>
          <a:blip r:embed="rId4">
            <a:alphaModFix/>
          </a:blip>
          <a:stretch>
            <a:fillRect/>
          </a:stretch>
        </p:blipFill>
        <p:spPr>
          <a:xfrm>
            <a:off x="-181225" y="4003425"/>
            <a:ext cx="5944400" cy="1571250"/>
          </a:xfrm>
          <a:prstGeom prst="rect">
            <a:avLst/>
          </a:prstGeom>
          <a:noFill/>
          <a:ln>
            <a:noFill/>
          </a:ln>
        </p:spPr>
      </p:pic>
      <p:sp>
        <p:nvSpPr>
          <p:cNvPr id="325" name="Google Shape;325;p46"/>
          <p:cNvSpPr txBox="1"/>
          <p:nvPr/>
        </p:nvSpPr>
        <p:spPr>
          <a:xfrm>
            <a:off x="796250" y="1000350"/>
            <a:ext cx="8067300" cy="15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2300">
                <a:latin typeface="Calibri"/>
                <a:ea typeface="Calibri"/>
                <a:cs typeface="Calibri"/>
                <a:sym typeface="Calibri"/>
              </a:rPr>
              <a:t>Lors de quel festival se déroulant à Edimbourg - sauf cette année - peut-on écouter des centaines de cornemuses jouer ensemble ? </a:t>
            </a:r>
            <a:endParaRPr sz="2300">
              <a:latin typeface="Calibri"/>
              <a:ea typeface="Calibri"/>
              <a:cs typeface="Calibri"/>
              <a:sym typeface="Calibri"/>
            </a:endParaRPr>
          </a:p>
          <a:p>
            <a:pPr indent="-374650" lvl="0" marL="457200" rtl="0" algn="l">
              <a:spcBef>
                <a:spcPts val="0"/>
              </a:spcBef>
              <a:spcAft>
                <a:spcPts val="0"/>
              </a:spcAft>
              <a:buSzPts val="2300"/>
              <a:buFont typeface="Calibri"/>
              <a:buChar char="-"/>
            </a:pPr>
            <a:r>
              <a:rPr lang="fr" sz="2300">
                <a:latin typeface="Calibri"/>
                <a:ea typeface="Calibri"/>
                <a:cs typeface="Calibri"/>
                <a:sym typeface="Calibri"/>
              </a:rPr>
              <a:t>La Foire à la Cornemuse du Royal Mile </a:t>
            </a:r>
            <a:endParaRPr sz="2300">
              <a:latin typeface="Calibri"/>
              <a:ea typeface="Calibri"/>
              <a:cs typeface="Calibri"/>
              <a:sym typeface="Calibri"/>
            </a:endParaRPr>
          </a:p>
          <a:p>
            <a:pPr indent="-374650" lvl="0" marL="457200" rtl="0" algn="l">
              <a:spcBef>
                <a:spcPts val="0"/>
              </a:spcBef>
              <a:spcAft>
                <a:spcPts val="0"/>
              </a:spcAft>
              <a:buSzPts val="2300"/>
              <a:buFont typeface="Calibri"/>
              <a:buChar char="-"/>
            </a:pPr>
            <a:r>
              <a:rPr lang="fr" sz="2300">
                <a:latin typeface="Calibri"/>
                <a:ea typeface="Calibri"/>
                <a:cs typeface="Calibri"/>
                <a:sym typeface="Calibri"/>
              </a:rPr>
              <a:t>Les Highland Games d’Edimbourg, dans le parc des Meadows </a:t>
            </a:r>
            <a:endParaRPr sz="2300">
              <a:latin typeface="Calibri"/>
              <a:ea typeface="Calibri"/>
              <a:cs typeface="Calibri"/>
              <a:sym typeface="Calibri"/>
            </a:endParaRPr>
          </a:p>
          <a:p>
            <a:pPr indent="-374650" lvl="0" marL="457200" rtl="0" algn="l">
              <a:spcBef>
                <a:spcPts val="0"/>
              </a:spcBef>
              <a:spcAft>
                <a:spcPts val="0"/>
              </a:spcAft>
              <a:buSzPts val="2300"/>
              <a:buFont typeface="Calibri"/>
              <a:buChar char="-"/>
            </a:pPr>
            <a:r>
              <a:rPr lang="fr" sz="2300">
                <a:latin typeface="Calibri"/>
                <a:ea typeface="Calibri"/>
                <a:cs typeface="Calibri"/>
                <a:sym typeface="Calibri"/>
              </a:rPr>
              <a:t>Le “Edinburgh Military Tattoo Festival” </a:t>
            </a:r>
            <a:endParaRPr sz="2300">
              <a:latin typeface="Calibri"/>
              <a:ea typeface="Calibri"/>
              <a:cs typeface="Calibri"/>
              <a:sym typeface="Calibri"/>
            </a:endParaRPr>
          </a:p>
          <a:p>
            <a:pPr indent="-374650" lvl="0" marL="457200" rtl="0" algn="l">
              <a:spcBef>
                <a:spcPts val="0"/>
              </a:spcBef>
              <a:spcAft>
                <a:spcPts val="0"/>
              </a:spcAft>
              <a:buSzPts val="2300"/>
              <a:buFont typeface="Calibri"/>
              <a:buChar char="-"/>
            </a:pPr>
            <a:r>
              <a:rPr lang="fr" sz="2300">
                <a:latin typeface="Calibri"/>
                <a:ea typeface="Calibri"/>
                <a:cs typeface="Calibri"/>
                <a:sym typeface="Calibri"/>
              </a:rPr>
              <a:t>Beach and Pipes, un concert en plein air sur la plage de Portobello </a:t>
            </a:r>
            <a:endParaRPr sz="23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300">
              <a:latin typeface="Calibri"/>
              <a:ea typeface="Calibri"/>
              <a:cs typeface="Calibri"/>
              <a:sym typeface="Calibri"/>
            </a:endParaRPr>
          </a:p>
          <a:p>
            <a:pPr indent="0" lvl="0" marL="0" rtl="0" algn="l">
              <a:spcBef>
                <a:spcPts val="0"/>
              </a:spcBef>
              <a:spcAft>
                <a:spcPts val="0"/>
              </a:spcAft>
              <a:buNone/>
            </a:pPr>
            <a:r>
              <a:t/>
            </a:r>
            <a:endParaRPr sz="2300">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pic>
        <p:nvPicPr>
          <p:cNvPr id="330" name="Google Shape;330;p47"/>
          <p:cNvPicPr preferRelativeResize="0"/>
          <p:nvPr/>
        </p:nvPicPr>
        <p:blipFill>
          <a:blip r:embed="rId3">
            <a:alphaModFix amt="36000"/>
          </a:blip>
          <a:stretch>
            <a:fillRect/>
          </a:stretch>
        </p:blipFill>
        <p:spPr>
          <a:xfrm>
            <a:off x="0" y="0"/>
            <a:ext cx="9144000" cy="5143500"/>
          </a:xfrm>
          <a:prstGeom prst="rect">
            <a:avLst/>
          </a:prstGeom>
          <a:noFill/>
          <a:ln>
            <a:noFill/>
          </a:ln>
        </p:spPr>
      </p:pic>
      <p:sp>
        <p:nvSpPr>
          <p:cNvPr id="331" name="Google Shape;331;p47"/>
          <p:cNvSpPr txBox="1"/>
          <p:nvPr>
            <p:ph type="ctrTitle"/>
          </p:nvPr>
        </p:nvSpPr>
        <p:spPr>
          <a:xfrm>
            <a:off x="796250" y="610800"/>
            <a:ext cx="7288500" cy="54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3600">
                <a:solidFill>
                  <a:srgbClr val="000000"/>
                </a:solidFill>
                <a:latin typeface="Calibri"/>
                <a:ea typeface="Calibri"/>
                <a:cs typeface="Calibri"/>
                <a:sym typeface="Calibri"/>
              </a:rPr>
              <a:t>Question 35</a:t>
            </a:r>
            <a:endParaRPr>
              <a:solidFill>
                <a:srgbClr val="FFFFFF"/>
              </a:solidFill>
              <a:latin typeface="Calibri"/>
              <a:ea typeface="Calibri"/>
              <a:cs typeface="Calibri"/>
              <a:sym typeface="Calibri"/>
            </a:endParaRPr>
          </a:p>
        </p:txBody>
      </p:sp>
      <p:sp>
        <p:nvSpPr>
          <p:cNvPr id="332" name="Google Shape;332;p47"/>
          <p:cNvSpPr txBox="1"/>
          <p:nvPr/>
        </p:nvSpPr>
        <p:spPr>
          <a:xfrm>
            <a:off x="697500" y="917125"/>
            <a:ext cx="7749000" cy="232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300">
                <a:latin typeface="Calibri"/>
                <a:ea typeface="Calibri"/>
                <a:cs typeface="Calibri"/>
                <a:sym typeface="Calibri"/>
              </a:rPr>
              <a:t>Ecoutez bien ! Vous écoutez le groupe Project Smok. Quel est le nom de l’instrument à vent que vous entendez ? </a:t>
            </a:r>
            <a:endParaRPr sz="2300">
              <a:latin typeface="Calibri"/>
              <a:ea typeface="Calibri"/>
              <a:cs typeface="Calibri"/>
              <a:sym typeface="Calibri"/>
            </a:endParaRPr>
          </a:p>
          <a:p>
            <a:pPr indent="-374650" lvl="0" marL="457200" rtl="0" algn="l">
              <a:spcBef>
                <a:spcPts val="0"/>
              </a:spcBef>
              <a:spcAft>
                <a:spcPts val="0"/>
              </a:spcAft>
              <a:buSzPts val="2300"/>
              <a:buFont typeface="Calibri"/>
              <a:buChar char="-"/>
            </a:pPr>
            <a:r>
              <a:rPr lang="fr" sz="2300">
                <a:latin typeface="Calibri"/>
                <a:ea typeface="Calibri"/>
                <a:cs typeface="Calibri"/>
                <a:sym typeface="Calibri"/>
              </a:rPr>
              <a:t>Le flageolet, ou tin whistle </a:t>
            </a:r>
            <a:endParaRPr sz="2300">
              <a:latin typeface="Calibri"/>
              <a:ea typeface="Calibri"/>
              <a:cs typeface="Calibri"/>
              <a:sym typeface="Calibri"/>
            </a:endParaRPr>
          </a:p>
          <a:p>
            <a:pPr indent="-374650" lvl="0" marL="457200" rtl="0" algn="l">
              <a:spcBef>
                <a:spcPts val="0"/>
              </a:spcBef>
              <a:spcAft>
                <a:spcPts val="0"/>
              </a:spcAft>
              <a:buSzPts val="2300"/>
              <a:buFont typeface="Calibri"/>
              <a:buChar char="-"/>
            </a:pPr>
            <a:r>
              <a:rPr lang="fr" sz="2300">
                <a:latin typeface="Calibri"/>
                <a:ea typeface="Calibri"/>
                <a:cs typeface="Calibri"/>
                <a:sym typeface="Calibri"/>
              </a:rPr>
              <a:t>La flûte traversière </a:t>
            </a:r>
            <a:endParaRPr sz="2300">
              <a:latin typeface="Calibri"/>
              <a:ea typeface="Calibri"/>
              <a:cs typeface="Calibri"/>
              <a:sym typeface="Calibri"/>
            </a:endParaRPr>
          </a:p>
          <a:p>
            <a:pPr indent="-374650" lvl="0" marL="457200" rtl="0" algn="l">
              <a:spcBef>
                <a:spcPts val="0"/>
              </a:spcBef>
              <a:spcAft>
                <a:spcPts val="0"/>
              </a:spcAft>
              <a:buSzPts val="2300"/>
              <a:buFont typeface="Calibri"/>
              <a:buChar char="-"/>
            </a:pPr>
            <a:r>
              <a:rPr lang="fr" sz="2300">
                <a:latin typeface="Calibri"/>
                <a:ea typeface="Calibri"/>
                <a:cs typeface="Calibri"/>
                <a:sym typeface="Calibri"/>
              </a:rPr>
              <a:t>La flute de Pan </a:t>
            </a:r>
            <a:endParaRPr sz="2300">
              <a:latin typeface="Calibri"/>
              <a:ea typeface="Calibri"/>
              <a:cs typeface="Calibri"/>
              <a:sym typeface="Calibri"/>
            </a:endParaRPr>
          </a:p>
          <a:p>
            <a:pPr indent="-374650" lvl="0" marL="457200" rtl="0" algn="l">
              <a:spcBef>
                <a:spcPts val="0"/>
              </a:spcBef>
              <a:spcAft>
                <a:spcPts val="0"/>
              </a:spcAft>
              <a:buSzPts val="2300"/>
              <a:buFont typeface="Calibri"/>
              <a:buChar char="-"/>
            </a:pPr>
            <a:r>
              <a:rPr lang="fr" sz="2300">
                <a:latin typeface="Calibri"/>
                <a:ea typeface="Calibri"/>
                <a:cs typeface="Calibri"/>
                <a:sym typeface="Calibri"/>
              </a:rPr>
              <a:t>La clarinette</a:t>
            </a:r>
            <a:endParaRPr sz="2300">
              <a:latin typeface="Calibri"/>
              <a:ea typeface="Calibri"/>
              <a:cs typeface="Calibri"/>
              <a:sym typeface="Calibri"/>
            </a:endParaRPr>
          </a:p>
        </p:txBody>
      </p:sp>
      <p:pic>
        <p:nvPicPr>
          <p:cNvPr id="333" name="Google Shape;333;p47"/>
          <p:cNvPicPr preferRelativeResize="0"/>
          <p:nvPr/>
        </p:nvPicPr>
        <p:blipFill>
          <a:blip r:embed="rId4">
            <a:alphaModFix/>
          </a:blip>
          <a:stretch>
            <a:fillRect/>
          </a:stretch>
        </p:blipFill>
        <p:spPr>
          <a:xfrm>
            <a:off x="-181225" y="4003425"/>
            <a:ext cx="5944400" cy="15712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 name="Shape 337"/>
        <p:cNvGrpSpPr/>
        <p:nvPr/>
      </p:nvGrpSpPr>
      <p:grpSpPr>
        <a:xfrm>
          <a:off x="0" y="0"/>
          <a:ext cx="0" cy="0"/>
          <a:chOff x="0" y="0"/>
          <a:chExt cx="0" cy="0"/>
        </a:xfrm>
      </p:grpSpPr>
      <p:pic>
        <p:nvPicPr>
          <p:cNvPr id="338" name="Google Shape;338;p48"/>
          <p:cNvPicPr preferRelativeResize="0"/>
          <p:nvPr/>
        </p:nvPicPr>
        <p:blipFill>
          <a:blip r:embed="rId3">
            <a:alphaModFix amt="36000"/>
          </a:blip>
          <a:stretch>
            <a:fillRect/>
          </a:stretch>
        </p:blipFill>
        <p:spPr>
          <a:xfrm>
            <a:off x="0" y="0"/>
            <a:ext cx="9144000" cy="5143500"/>
          </a:xfrm>
          <a:prstGeom prst="rect">
            <a:avLst/>
          </a:prstGeom>
          <a:noFill/>
          <a:ln>
            <a:noFill/>
          </a:ln>
        </p:spPr>
      </p:pic>
      <p:sp>
        <p:nvSpPr>
          <p:cNvPr id="339" name="Google Shape;339;p48"/>
          <p:cNvSpPr txBox="1"/>
          <p:nvPr>
            <p:ph type="ctrTitle"/>
          </p:nvPr>
        </p:nvSpPr>
        <p:spPr>
          <a:xfrm>
            <a:off x="796250" y="610800"/>
            <a:ext cx="7288500" cy="54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3600">
                <a:solidFill>
                  <a:srgbClr val="000000"/>
                </a:solidFill>
                <a:latin typeface="Calibri"/>
                <a:ea typeface="Calibri"/>
                <a:cs typeface="Calibri"/>
                <a:sym typeface="Calibri"/>
              </a:rPr>
              <a:t>Question bonus pour vous départager</a:t>
            </a:r>
            <a:endParaRPr>
              <a:solidFill>
                <a:srgbClr val="FFFFFF"/>
              </a:solidFill>
              <a:latin typeface="Calibri"/>
              <a:ea typeface="Calibri"/>
              <a:cs typeface="Calibri"/>
              <a:sym typeface="Calibri"/>
            </a:endParaRPr>
          </a:p>
        </p:txBody>
      </p:sp>
      <p:sp>
        <p:nvSpPr>
          <p:cNvPr id="340" name="Google Shape;340;p48"/>
          <p:cNvSpPr txBox="1"/>
          <p:nvPr/>
        </p:nvSpPr>
        <p:spPr>
          <a:xfrm>
            <a:off x="841250" y="1071850"/>
            <a:ext cx="7198500" cy="15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2400">
                <a:latin typeface="Calibri"/>
                <a:ea typeface="Calibri"/>
                <a:cs typeface="Calibri"/>
                <a:sym typeface="Calibri"/>
              </a:rPr>
              <a:t>Pouvez-vous deviner la distance entre l’île de South Rona, près de Skye, et celle de North Rona ? Comme je suis sympa, je vous ai mis la carte ! </a:t>
            </a:r>
            <a:endParaRPr sz="24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p:txBody>
      </p:sp>
      <p:pic>
        <p:nvPicPr>
          <p:cNvPr id="341" name="Google Shape;341;p48"/>
          <p:cNvPicPr preferRelativeResize="0"/>
          <p:nvPr/>
        </p:nvPicPr>
        <p:blipFill>
          <a:blip r:embed="rId4">
            <a:alphaModFix/>
          </a:blip>
          <a:stretch>
            <a:fillRect/>
          </a:stretch>
        </p:blipFill>
        <p:spPr>
          <a:xfrm>
            <a:off x="551097" y="2484050"/>
            <a:ext cx="3932149" cy="2292050"/>
          </a:xfrm>
          <a:prstGeom prst="rect">
            <a:avLst/>
          </a:prstGeom>
          <a:noFill/>
          <a:ln>
            <a:noFill/>
          </a:ln>
        </p:spPr>
      </p:pic>
      <p:pic>
        <p:nvPicPr>
          <p:cNvPr id="342" name="Google Shape;342;p48"/>
          <p:cNvPicPr preferRelativeResize="0"/>
          <p:nvPr/>
        </p:nvPicPr>
        <p:blipFill>
          <a:blip r:embed="rId5">
            <a:alphaModFix/>
          </a:blip>
          <a:stretch>
            <a:fillRect/>
          </a:stretch>
        </p:blipFill>
        <p:spPr>
          <a:xfrm>
            <a:off x="5379700" y="2103225"/>
            <a:ext cx="3330350" cy="26728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pic>
        <p:nvPicPr>
          <p:cNvPr id="347" name="Google Shape;347;p49"/>
          <p:cNvPicPr preferRelativeResize="0"/>
          <p:nvPr/>
        </p:nvPicPr>
        <p:blipFill>
          <a:blip r:embed="rId3">
            <a:alphaModFix amt="36000"/>
          </a:blip>
          <a:stretch>
            <a:fillRect/>
          </a:stretch>
        </p:blipFill>
        <p:spPr>
          <a:xfrm>
            <a:off x="0" y="0"/>
            <a:ext cx="9144000" cy="5143500"/>
          </a:xfrm>
          <a:prstGeom prst="rect">
            <a:avLst/>
          </a:prstGeom>
          <a:noFill/>
          <a:ln>
            <a:noFill/>
          </a:ln>
        </p:spPr>
      </p:pic>
      <p:sp>
        <p:nvSpPr>
          <p:cNvPr id="348" name="Google Shape;348;p49"/>
          <p:cNvSpPr txBox="1"/>
          <p:nvPr>
            <p:ph type="ctrTitle"/>
          </p:nvPr>
        </p:nvSpPr>
        <p:spPr>
          <a:xfrm>
            <a:off x="796250" y="610800"/>
            <a:ext cx="7288500" cy="544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sz="3600">
                <a:solidFill>
                  <a:srgbClr val="000000"/>
                </a:solidFill>
                <a:latin typeface="Calibri"/>
                <a:ea typeface="Calibri"/>
                <a:cs typeface="Calibri"/>
                <a:sym typeface="Calibri"/>
              </a:rPr>
              <a:t>C’est la fin du quiz ! </a:t>
            </a:r>
            <a:endParaRPr sz="3600">
              <a:solidFill>
                <a:srgbClr val="000000"/>
              </a:solidFill>
              <a:latin typeface="Calibri"/>
              <a:ea typeface="Calibri"/>
              <a:cs typeface="Calibri"/>
              <a:sym typeface="Calibri"/>
            </a:endParaRPr>
          </a:p>
        </p:txBody>
      </p:sp>
      <p:sp>
        <p:nvSpPr>
          <p:cNvPr id="349" name="Google Shape;349;p49"/>
          <p:cNvSpPr txBox="1"/>
          <p:nvPr/>
        </p:nvSpPr>
        <p:spPr>
          <a:xfrm>
            <a:off x="949300" y="1155000"/>
            <a:ext cx="5496900" cy="32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800">
                <a:latin typeface="Calibri"/>
                <a:ea typeface="Calibri"/>
                <a:cs typeface="Calibri"/>
                <a:sym typeface="Calibri"/>
              </a:rPr>
              <a:t>Merci à tous pour votre présence. J’espère que vous avez passé un bon moment et appris plein de trucs ! </a:t>
            </a:r>
            <a:endParaRPr sz="1800">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a:p>
            <a:pPr indent="0" lvl="0" marL="0" rtl="0" algn="l">
              <a:spcBef>
                <a:spcPts val="0"/>
              </a:spcBef>
              <a:spcAft>
                <a:spcPts val="0"/>
              </a:spcAft>
              <a:buNone/>
            </a:pPr>
            <a:r>
              <a:rPr b="1" lang="fr" sz="1800">
                <a:latin typeface="Calibri"/>
                <a:ea typeface="Calibri"/>
                <a:cs typeface="Calibri"/>
                <a:sym typeface="Calibri"/>
              </a:rPr>
              <a:t>Et maintenant, on fait quoi ? </a:t>
            </a:r>
            <a:endParaRPr b="1"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fr" sz="1800">
                <a:latin typeface="Calibri"/>
                <a:ea typeface="Calibri"/>
                <a:cs typeface="Calibri"/>
                <a:sym typeface="Calibri"/>
              </a:rPr>
              <a:t>Envoyez-moi vos formulaires de réponses avant minuit, et le classement ainsi que les réponses seront disponibles sur French Kilt samedi après-midi (lien sur la une du site).</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fr" sz="1800">
                <a:latin typeface="Calibri"/>
                <a:ea typeface="Calibri"/>
                <a:cs typeface="Calibri"/>
                <a:sym typeface="Calibri"/>
              </a:rPr>
              <a:t>Vous pouvez laisser un pourboire sur Tipeee</a:t>
            </a:r>
            <a:endParaRPr sz="1800">
              <a:latin typeface="Calibri"/>
              <a:ea typeface="Calibri"/>
              <a:cs typeface="Calibri"/>
              <a:sym typeface="Calibri"/>
            </a:endParaRPr>
          </a:p>
          <a:p>
            <a:pPr indent="0" lvl="0" marL="457200" rtl="0" algn="l">
              <a:spcBef>
                <a:spcPts val="0"/>
              </a:spcBef>
              <a:spcAft>
                <a:spcPts val="0"/>
              </a:spcAft>
              <a:buNone/>
            </a:pPr>
            <a:r>
              <a:rPr lang="fr" sz="1800">
                <a:latin typeface="Calibri"/>
                <a:ea typeface="Calibri"/>
                <a:cs typeface="Calibri"/>
                <a:sym typeface="Calibri"/>
              </a:rPr>
              <a:t> à cette adresse : </a:t>
            </a:r>
            <a:br>
              <a:rPr lang="fr" sz="1800">
                <a:latin typeface="Calibri"/>
                <a:ea typeface="Calibri"/>
                <a:cs typeface="Calibri"/>
                <a:sym typeface="Calibri"/>
              </a:rPr>
            </a:br>
            <a:r>
              <a:rPr lang="fr" sz="1800" u="sng">
                <a:solidFill>
                  <a:schemeClr val="hlink"/>
                </a:solidFill>
                <a:latin typeface="Calibri"/>
                <a:ea typeface="Calibri"/>
                <a:cs typeface="Calibri"/>
                <a:sym typeface="Calibri"/>
                <a:hlinkClick r:id="rId4"/>
              </a:rPr>
              <a:t>https://fr.tipeee.com/french-kilt</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fr" sz="1800">
                <a:latin typeface="Calibri"/>
                <a:ea typeface="Calibri"/>
                <a:cs typeface="Calibri"/>
                <a:sym typeface="Calibri"/>
              </a:rPr>
              <a:t>Même jour, même heure, la semaine prochaine ? </a:t>
            </a:r>
            <a:endParaRPr sz="18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pic>
        <p:nvPicPr>
          <p:cNvPr id="77" name="Google Shape;77;p16"/>
          <p:cNvPicPr preferRelativeResize="0"/>
          <p:nvPr/>
        </p:nvPicPr>
        <p:blipFill>
          <a:blip r:embed="rId3">
            <a:alphaModFix amt="36000"/>
          </a:blip>
          <a:stretch>
            <a:fillRect/>
          </a:stretch>
        </p:blipFill>
        <p:spPr>
          <a:xfrm>
            <a:off x="0" y="0"/>
            <a:ext cx="9144000" cy="5143500"/>
          </a:xfrm>
          <a:prstGeom prst="rect">
            <a:avLst/>
          </a:prstGeom>
          <a:noFill/>
          <a:ln>
            <a:noFill/>
          </a:ln>
        </p:spPr>
      </p:pic>
      <p:sp>
        <p:nvSpPr>
          <p:cNvPr id="78" name="Google Shape;78;p16"/>
          <p:cNvSpPr txBox="1"/>
          <p:nvPr>
            <p:ph type="ctrTitle"/>
          </p:nvPr>
        </p:nvSpPr>
        <p:spPr>
          <a:xfrm>
            <a:off x="796250" y="610800"/>
            <a:ext cx="7288500" cy="54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3600">
                <a:solidFill>
                  <a:srgbClr val="000000"/>
                </a:solidFill>
                <a:latin typeface="Calibri"/>
                <a:ea typeface="Calibri"/>
                <a:cs typeface="Calibri"/>
                <a:sym typeface="Calibri"/>
              </a:rPr>
              <a:t>Question 4 </a:t>
            </a:r>
            <a:endParaRPr>
              <a:solidFill>
                <a:srgbClr val="FFFFFF"/>
              </a:solidFill>
              <a:latin typeface="Calibri"/>
              <a:ea typeface="Calibri"/>
              <a:cs typeface="Calibri"/>
              <a:sym typeface="Calibri"/>
            </a:endParaRPr>
          </a:p>
        </p:txBody>
      </p:sp>
      <p:sp>
        <p:nvSpPr>
          <p:cNvPr id="79" name="Google Shape;79;p16"/>
          <p:cNvSpPr txBox="1"/>
          <p:nvPr/>
        </p:nvSpPr>
        <p:spPr>
          <a:xfrm>
            <a:off x="644625" y="1000350"/>
            <a:ext cx="4649100" cy="15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200">
                <a:latin typeface="Calibri"/>
                <a:ea typeface="Calibri"/>
                <a:cs typeface="Calibri"/>
                <a:sym typeface="Calibri"/>
              </a:rPr>
              <a:t>En 2007, la réserve d’Alladale, dans le nord-ouest de l’Ecosse, décide d’essayer d’introduire un couple d’animaux venus de Suède. Mais de quelle espèce s’agit-il ?</a:t>
            </a:r>
            <a:br>
              <a:rPr lang="fr" sz="2200">
                <a:latin typeface="Calibri"/>
                <a:ea typeface="Calibri"/>
                <a:cs typeface="Calibri"/>
                <a:sym typeface="Calibri"/>
              </a:rPr>
            </a:br>
            <a:r>
              <a:rPr lang="fr" sz="2200">
                <a:latin typeface="Calibri"/>
                <a:ea typeface="Calibri"/>
                <a:cs typeface="Calibri"/>
                <a:sym typeface="Calibri"/>
              </a:rPr>
              <a:t>(J’accepte deux variantes en français, ainsi que le nom en anglais) </a:t>
            </a:r>
            <a:endParaRPr sz="2200">
              <a:latin typeface="Calibri"/>
              <a:ea typeface="Calibri"/>
              <a:cs typeface="Calibri"/>
              <a:sym typeface="Calibri"/>
            </a:endParaRPr>
          </a:p>
        </p:txBody>
      </p:sp>
      <p:pic>
        <p:nvPicPr>
          <p:cNvPr id="80" name="Google Shape;80;p16"/>
          <p:cNvPicPr preferRelativeResize="0"/>
          <p:nvPr/>
        </p:nvPicPr>
        <p:blipFill>
          <a:blip r:embed="rId4">
            <a:alphaModFix/>
          </a:blip>
          <a:stretch>
            <a:fillRect/>
          </a:stretch>
        </p:blipFill>
        <p:spPr>
          <a:xfrm>
            <a:off x="-181225" y="4003425"/>
            <a:ext cx="5944400" cy="1571250"/>
          </a:xfrm>
          <a:prstGeom prst="rect">
            <a:avLst/>
          </a:prstGeom>
          <a:noFill/>
          <a:ln>
            <a:noFill/>
          </a:ln>
        </p:spPr>
      </p:pic>
      <p:pic>
        <p:nvPicPr>
          <p:cNvPr id="81" name="Google Shape;81;p16"/>
          <p:cNvPicPr preferRelativeResize="0"/>
          <p:nvPr/>
        </p:nvPicPr>
        <p:blipFill>
          <a:blip r:embed="rId5">
            <a:alphaModFix/>
          </a:blip>
          <a:stretch>
            <a:fillRect/>
          </a:stretch>
        </p:blipFill>
        <p:spPr>
          <a:xfrm>
            <a:off x="5093397" y="289475"/>
            <a:ext cx="3872425" cy="2582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pic>
        <p:nvPicPr>
          <p:cNvPr id="86" name="Google Shape;86;p17"/>
          <p:cNvPicPr preferRelativeResize="0"/>
          <p:nvPr/>
        </p:nvPicPr>
        <p:blipFill>
          <a:blip r:embed="rId3">
            <a:alphaModFix amt="36000"/>
          </a:blip>
          <a:stretch>
            <a:fillRect/>
          </a:stretch>
        </p:blipFill>
        <p:spPr>
          <a:xfrm>
            <a:off x="0" y="0"/>
            <a:ext cx="9144000" cy="5143500"/>
          </a:xfrm>
          <a:prstGeom prst="rect">
            <a:avLst/>
          </a:prstGeom>
          <a:noFill/>
          <a:ln>
            <a:noFill/>
          </a:ln>
        </p:spPr>
      </p:pic>
      <p:sp>
        <p:nvSpPr>
          <p:cNvPr id="87" name="Google Shape;87;p17"/>
          <p:cNvSpPr txBox="1"/>
          <p:nvPr>
            <p:ph type="ctrTitle"/>
          </p:nvPr>
        </p:nvSpPr>
        <p:spPr>
          <a:xfrm>
            <a:off x="796250" y="610800"/>
            <a:ext cx="7288500" cy="54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3600">
                <a:solidFill>
                  <a:srgbClr val="000000"/>
                </a:solidFill>
                <a:latin typeface="Calibri"/>
                <a:ea typeface="Calibri"/>
                <a:cs typeface="Calibri"/>
                <a:sym typeface="Calibri"/>
              </a:rPr>
              <a:t>Question 5 </a:t>
            </a:r>
            <a:endParaRPr>
              <a:solidFill>
                <a:srgbClr val="FFFFFF"/>
              </a:solidFill>
              <a:latin typeface="Calibri"/>
              <a:ea typeface="Calibri"/>
              <a:cs typeface="Calibri"/>
              <a:sym typeface="Calibri"/>
            </a:endParaRPr>
          </a:p>
        </p:txBody>
      </p:sp>
      <p:sp>
        <p:nvSpPr>
          <p:cNvPr id="88" name="Google Shape;88;p17"/>
          <p:cNvSpPr txBox="1"/>
          <p:nvPr/>
        </p:nvSpPr>
        <p:spPr>
          <a:xfrm>
            <a:off x="882225" y="1000350"/>
            <a:ext cx="7632000" cy="15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2400">
                <a:latin typeface="Calibri"/>
                <a:ea typeface="Calibri"/>
                <a:cs typeface="Calibri"/>
                <a:sym typeface="Calibri"/>
              </a:rPr>
              <a:t>Trouvez le nom d’un animal ancien que l’Ecosse aime particulièrement ! </a:t>
            </a:r>
            <a:endParaRPr sz="2400">
              <a:latin typeface="Calibri"/>
              <a:ea typeface="Calibri"/>
              <a:cs typeface="Calibri"/>
              <a:sym typeface="Calibri"/>
            </a:endParaRPr>
          </a:p>
          <a:p>
            <a:pPr indent="0" lvl="0" marL="457200" rtl="0" algn="l">
              <a:spcBef>
                <a:spcPts val="0"/>
              </a:spcBef>
              <a:spcAft>
                <a:spcPts val="0"/>
              </a:spcAft>
              <a:buNone/>
            </a:pPr>
            <a:r>
              <a:t/>
            </a:r>
            <a:endParaRPr sz="2400">
              <a:latin typeface="Calibri"/>
              <a:ea typeface="Calibri"/>
              <a:cs typeface="Calibri"/>
              <a:sym typeface="Calibri"/>
            </a:endParaRPr>
          </a:p>
        </p:txBody>
      </p:sp>
      <p:pic>
        <p:nvPicPr>
          <p:cNvPr id="89" name="Google Shape;89;p17"/>
          <p:cNvPicPr preferRelativeResize="0"/>
          <p:nvPr/>
        </p:nvPicPr>
        <p:blipFill>
          <a:blip r:embed="rId4">
            <a:alphaModFix/>
          </a:blip>
          <a:stretch>
            <a:fillRect/>
          </a:stretch>
        </p:blipFill>
        <p:spPr>
          <a:xfrm>
            <a:off x="451213" y="1903750"/>
            <a:ext cx="8241575" cy="28845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pic>
        <p:nvPicPr>
          <p:cNvPr id="94" name="Google Shape;94;p18"/>
          <p:cNvPicPr preferRelativeResize="0"/>
          <p:nvPr/>
        </p:nvPicPr>
        <p:blipFill>
          <a:blip r:embed="rId3">
            <a:alphaModFix amt="36000"/>
          </a:blip>
          <a:stretch>
            <a:fillRect/>
          </a:stretch>
        </p:blipFill>
        <p:spPr>
          <a:xfrm>
            <a:off x="0" y="0"/>
            <a:ext cx="9144000" cy="5143500"/>
          </a:xfrm>
          <a:prstGeom prst="rect">
            <a:avLst/>
          </a:prstGeom>
          <a:noFill/>
          <a:ln>
            <a:noFill/>
          </a:ln>
        </p:spPr>
      </p:pic>
      <p:sp>
        <p:nvSpPr>
          <p:cNvPr id="95" name="Google Shape;95;p18"/>
          <p:cNvSpPr txBox="1"/>
          <p:nvPr>
            <p:ph type="ctrTitle"/>
          </p:nvPr>
        </p:nvSpPr>
        <p:spPr>
          <a:xfrm>
            <a:off x="796250" y="610800"/>
            <a:ext cx="7288500" cy="54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3600">
                <a:solidFill>
                  <a:srgbClr val="000000"/>
                </a:solidFill>
                <a:latin typeface="Calibri"/>
                <a:ea typeface="Calibri"/>
                <a:cs typeface="Calibri"/>
                <a:sym typeface="Calibri"/>
              </a:rPr>
              <a:t>Question 6 </a:t>
            </a:r>
            <a:endParaRPr>
              <a:solidFill>
                <a:srgbClr val="FFFFFF"/>
              </a:solidFill>
              <a:latin typeface="Calibri"/>
              <a:ea typeface="Calibri"/>
              <a:cs typeface="Calibri"/>
              <a:sym typeface="Calibri"/>
            </a:endParaRPr>
          </a:p>
        </p:txBody>
      </p:sp>
      <p:sp>
        <p:nvSpPr>
          <p:cNvPr id="96" name="Google Shape;96;p18"/>
          <p:cNvSpPr txBox="1"/>
          <p:nvPr/>
        </p:nvSpPr>
        <p:spPr>
          <a:xfrm>
            <a:off x="938150" y="1000350"/>
            <a:ext cx="7146600" cy="15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400">
                <a:latin typeface="Calibri"/>
                <a:ea typeface="Calibri"/>
                <a:cs typeface="Calibri"/>
                <a:sym typeface="Calibri"/>
              </a:rPr>
              <a:t>Quelle spécialité écossaise a-t-elle été inventée en premier ?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Les shortbreads, des palets au beurre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Les oatcakes, des biscuits à l’avoine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Le sticky toffee pudding, un gâteau aux dattes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Le Victoria Sponge, un biscuit à la crème</a:t>
            </a:r>
            <a:endParaRPr sz="2400">
              <a:latin typeface="Calibri"/>
              <a:ea typeface="Calibri"/>
              <a:cs typeface="Calibri"/>
              <a:sym typeface="Calibri"/>
            </a:endParaRPr>
          </a:p>
          <a:p>
            <a:pPr indent="0" lvl="0" marL="45720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p:txBody>
      </p:sp>
      <p:pic>
        <p:nvPicPr>
          <p:cNvPr id="97" name="Google Shape;97;p18"/>
          <p:cNvPicPr preferRelativeResize="0"/>
          <p:nvPr/>
        </p:nvPicPr>
        <p:blipFill>
          <a:blip r:embed="rId4">
            <a:alphaModFix/>
          </a:blip>
          <a:stretch>
            <a:fillRect/>
          </a:stretch>
        </p:blipFill>
        <p:spPr>
          <a:xfrm>
            <a:off x="-181225" y="4003425"/>
            <a:ext cx="5944400" cy="1571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pic>
        <p:nvPicPr>
          <p:cNvPr id="102" name="Google Shape;102;p19"/>
          <p:cNvPicPr preferRelativeResize="0"/>
          <p:nvPr/>
        </p:nvPicPr>
        <p:blipFill>
          <a:blip r:embed="rId3">
            <a:alphaModFix amt="36000"/>
          </a:blip>
          <a:stretch>
            <a:fillRect/>
          </a:stretch>
        </p:blipFill>
        <p:spPr>
          <a:xfrm>
            <a:off x="0" y="0"/>
            <a:ext cx="9144000" cy="5143500"/>
          </a:xfrm>
          <a:prstGeom prst="rect">
            <a:avLst/>
          </a:prstGeom>
          <a:noFill/>
          <a:ln>
            <a:noFill/>
          </a:ln>
        </p:spPr>
      </p:pic>
      <p:sp>
        <p:nvSpPr>
          <p:cNvPr id="103" name="Google Shape;103;p19"/>
          <p:cNvSpPr txBox="1"/>
          <p:nvPr>
            <p:ph type="ctrTitle"/>
          </p:nvPr>
        </p:nvSpPr>
        <p:spPr>
          <a:xfrm>
            <a:off x="796250" y="610800"/>
            <a:ext cx="7288500" cy="54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3600">
                <a:solidFill>
                  <a:srgbClr val="000000"/>
                </a:solidFill>
                <a:latin typeface="Calibri"/>
                <a:ea typeface="Calibri"/>
                <a:cs typeface="Calibri"/>
                <a:sym typeface="Calibri"/>
              </a:rPr>
              <a:t>Question 7</a:t>
            </a:r>
            <a:endParaRPr>
              <a:solidFill>
                <a:srgbClr val="FFFFFF"/>
              </a:solidFill>
              <a:latin typeface="Calibri"/>
              <a:ea typeface="Calibri"/>
              <a:cs typeface="Calibri"/>
              <a:sym typeface="Calibri"/>
            </a:endParaRPr>
          </a:p>
        </p:txBody>
      </p:sp>
      <p:sp>
        <p:nvSpPr>
          <p:cNvPr id="104" name="Google Shape;104;p19"/>
          <p:cNvSpPr txBox="1"/>
          <p:nvPr/>
        </p:nvSpPr>
        <p:spPr>
          <a:xfrm>
            <a:off x="796250" y="1000350"/>
            <a:ext cx="7820700" cy="15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400">
                <a:latin typeface="Calibri"/>
                <a:ea typeface="Calibri"/>
                <a:cs typeface="Calibri"/>
                <a:sym typeface="Calibri"/>
              </a:rPr>
              <a:t>Quelle sucrerie </a:t>
            </a:r>
            <a:r>
              <a:rPr b="1" lang="fr" sz="2400">
                <a:latin typeface="Calibri"/>
                <a:ea typeface="Calibri"/>
                <a:cs typeface="Calibri"/>
                <a:sym typeface="Calibri"/>
              </a:rPr>
              <a:t>frite, </a:t>
            </a:r>
            <a:r>
              <a:rPr lang="fr" sz="2400">
                <a:latin typeface="Calibri"/>
                <a:ea typeface="Calibri"/>
                <a:cs typeface="Calibri"/>
                <a:sym typeface="Calibri"/>
              </a:rPr>
              <a:t>véritable spécialité,</a:t>
            </a:r>
            <a:r>
              <a:rPr b="1" lang="fr" sz="2400">
                <a:latin typeface="Calibri"/>
                <a:ea typeface="Calibri"/>
                <a:cs typeface="Calibri"/>
                <a:sym typeface="Calibri"/>
              </a:rPr>
              <a:t> </a:t>
            </a:r>
            <a:r>
              <a:rPr lang="fr" sz="2400">
                <a:latin typeface="Calibri"/>
                <a:ea typeface="Calibri"/>
                <a:cs typeface="Calibri"/>
                <a:sym typeface="Calibri"/>
              </a:rPr>
              <a:t>peut-on trouver dans les “chippies” ? </a:t>
            </a:r>
            <a:endParaRPr sz="24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Des Mars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Des Bounty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Des Kinder Maxi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fr" sz="2400">
                <a:latin typeface="Calibri"/>
                <a:ea typeface="Calibri"/>
                <a:cs typeface="Calibri"/>
                <a:sym typeface="Calibri"/>
              </a:rPr>
              <a:t>Des Kit-Kat </a:t>
            </a:r>
            <a:endParaRPr sz="24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p:txBody>
      </p:sp>
      <p:pic>
        <p:nvPicPr>
          <p:cNvPr id="105" name="Google Shape;105;p19"/>
          <p:cNvPicPr preferRelativeResize="0"/>
          <p:nvPr/>
        </p:nvPicPr>
        <p:blipFill>
          <a:blip r:embed="rId4">
            <a:alphaModFix/>
          </a:blip>
          <a:stretch>
            <a:fillRect/>
          </a:stretch>
        </p:blipFill>
        <p:spPr>
          <a:xfrm>
            <a:off x="-181225" y="4003425"/>
            <a:ext cx="5944400" cy="1571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pic>
        <p:nvPicPr>
          <p:cNvPr id="110" name="Google Shape;110;p20"/>
          <p:cNvPicPr preferRelativeResize="0"/>
          <p:nvPr/>
        </p:nvPicPr>
        <p:blipFill>
          <a:blip r:embed="rId3">
            <a:alphaModFix amt="36000"/>
          </a:blip>
          <a:stretch>
            <a:fillRect/>
          </a:stretch>
        </p:blipFill>
        <p:spPr>
          <a:xfrm>
            <a:off x="0" y="0"/>
            <a:ext cx="9144000" cy="5143500"/>
          </a:xfrm>
          <a:prstGeom prst="rect">
            <a:avLst/>
          </a:prstGeom>
          <a:noFill/>
          <a:ln>
            <a:noFill/>
          </a:ln>
        </p:spPr>
      </p:pic>
      <p:sp>
        <p:nvSpPr>
          <p:cNvPr id="111" name="Google Shape;111;p20"/>
          <p:cNvSpPr txBox="1"/>
          <p:nvPr>
            <p:ph type="ctrTitle"/>
          </p:nvPr>
        </p:nvSpPr>
        <p:spPr>
          <a:xfrm>
            <a:off x="796250" y="610800"/>
            <a:ext cx="7288500" cy="54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3600">
                <a:solidFill>
                  <a:srgbClr val="000000"/>
                </a:solidFill>
                <a:latin typeface="Calibri"/>
                <a:ea typeface="Calibri"/>
                <a:cs typeface="Calibri"/>
                <a:sym typeface="Calibri"/>
              </a:rPr>
              <a:t>Question 8 </a:t>
            </a:r>
            <a:endParaRPr>
              <a:solidFill>
                <a:srgbClr val="FFFFFF"/>
              </a:solidFill>
              <a:latin typeface="Calibri"/>
              <a:ea typeface="Calibri"/>
              <a:cs typeface="Calibri"/>
              <a:sym typeface="Calibri"/>
            </a:endParaRPr>
          </a:p>
        </p:txBody>
      </p:sp>
      <p:sp>
        <p:nvSpPr>
          <p:cNvPr id="112" name="Google Shape;112;p20"/>
          <p:cNvSpPr txBox="1"/>
          <p:nvPr/>
        </p:nvSpPr>
        <p:spPr>
          <a:xfrm>
            <a:off x="998750" y="1155000"/>
            <a:ext cx="7668300" cy="15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2200">
                <a:solidFill>
                  <a:schemeClr val="dk1"/>
                </a:solidFill>
                <a:latin typeface="Calibri"/>
                <a:ea typeface="Calibri"/>
                <a:cs typeface="Calibri"/>
                <a:sym typeface="Calibri"/>
              </a:rPr>
              <a:t>Quel est le point commun entre ces desserts : le Dundee Cake, le Black Bun, le Selkirk Bannock et le Clootie Dumpling ? </a:t>
            </a:r>
            <a:endParaRPr sz="2200">
              <a:solidFill>
                <a:schemeClr val="dk1"/>
              </a:solidFill>
              <a:latin typeface="Calibri"/>
              <a:ea typeface="Calibri"/>
              <a:cs typeface="Calibri"/>
              <a:sym typeface="Calibri"/>
            </a:endParaRPr>
          </a:p>
          <a:p>
            <a:pPr indent="-368300" lvl="0" marL="457200" rtl="0" algn="l">
              <a:spcBef>
                <a:spcPts val="0"/>
              </a:spcBef>
              <a:spcAft>
                <a:spcPts val="0"/>
              </a:spcAft>
              <a:buClr>
                <a:schemeClr val="dk1"/>
              </a:buClr>
              <a:buSzPts val="2200"/>
              <a:buFont typeface="Calibri"/>
              <a:buChar char="-"/>
            </a:pPr>
            <a:r>
              <a:rPr lang="fr" sz="2200">
                <a:solidFill>
                  <a:schemeClr val="dk1"/>
                </a:solidFill>
                <a:latin typeface="Calibri"/>
                <a:ea typeface="Calibri"/>
                <a:cs typeface="Calibri"/>
                <a:sym typeface="Calibri"/>
              </a:rPr>
              <a:t>Ils sont interdits aux enfants</a:t>
            </a:r>
            <a:endParaRPr sz="2200">
              <a:solidFill>
                <a:schemeClr val="dk1"/>
              </a:solidFill>
              <a:latin typeface="Calibri"/>
              <a:ea typeface="Calibri"/>
              <a:cs typeface="Calibri"/>
              <a:sym typeface="Calibri"/>
            </a:endParaRPr>
          </a:p>
          <a:p>
            <a:pPr indent="-368300" lvl="0" marL="457200" rtl="0" algn="l">
              <a:spcBef>
                <a:spcPts val="0"/>
              </a:spcBef>
              <a:spcAft>
                <a:spcPts val="0"/>
              </a:spcAft>
              <a:buClr>
                <a:schemeClr val="dk1"/>
              </a:buClr>
              <a:buSzPts val="2200"/>
              <a:buFont typeface="Calibri"/>
              <a:buChar char="-"/>
            </a:pPr>
            <a:r>
              <a:rPr lang="fr" sz="2200">
                <a:solidFill>
                  <a:schemeClr val="dk1"/>
                </a:solidFill>
                <a:latin typeface="Calibri"/>
                <a:ea typeface="Calibri"/>
                <a:cs typeface="Calibri"/>
                <a:sym typeface="Calibri"/>
              </a:rPr>
              <a:t>Ils comportent tous une grosse dose de raisins secs, avis aux amateurs </a:t>
            </a:r>
            <a:endParaRPr sz="2200">
              <a:solidFill>
                <a:schemeClr val="dk1"/>
              </a:solidFill>
              <a:latin typeface="Calibri"/>
              <a:ea typeface="Calibri"/>
              <a:cs typeface="Calibri"/>
              <a:sym typeface="Calibri"/>
            </a:endParaRPr>
          </a:p>
          <a:p>
            <a:pPr indent="-368300" lvl="0" marL="457200" rtl="0" algn="l">
              <a:spcBef>
                <a:spcPts val="0"/>
              </a:spcBef>
              <a:spcAft>
                <a:spcPts val="0"/>
              </a:spcAft>
              <a:buClr>
                <a:schemeClr val="dk1"/>
              </a:buClr>
              <a:buSzPts val="2200"/>
              <a:buFont typeface="Calibri"/>
              <a:buChar char="-"/>
            </a:pPr>
            <a:r>
              <a:rPr lang="fr" sz="2200">
                <a:solidFill>
                  <a:schemeClr val="dk1"/>
                </a:solidFill>
                <a:latin typeface="Calibri"/>
                <a:ea typeface="Calibri"/>
                <a:cs typeface="Calibri"/>
                <a:sym typeface="Calibri"/>
              </a:rPr>
              <a:t>On les mange exclusivement à Noël </a:t>
            </a:r>
            <a:endParaRPr sz="2200">
              <a:solidFill>
                <a:schemeClr val="dk1"/>
              </a:solidFill>
              <a:latin typeface="Calibri"/>
              <a:ea typeface="Calibri"/>
              <a:cs typeface="Calibri"/>
              <a:sym typeface="Calibri"/>
            </a:endParaRPr>
          </a:p>
          <a:p>
            <a:pPr indent="-368300" lvl="0" marL="457200" rtl="0" algn="l">
              <a:spcBef>
                <a:spcPts val="0"/>
              </a:spcBef>
              <a:spcAft>
                <a:spcPts val="0"/>
              </a:spcAft>
              <a:buClr>
                <a:schemeClr val="dk1"/>
              </a:buClr>
              <a:buSzPts val="2200"/>
              <a:buFont typeface="Calibri"/>
              <a:buChar char="-"/>
            </a:pPr>
            <a:r>
              <a:rPr lang="fr" sz="2200">
                <a:solidFill>
                  <a:schemeClr val="dk1"/>
                </a:solidFill>
                <a:latin typeface="Calibri"/>
                <a:ea typeface="Calibri"/>
                <a:cs typeface="Calibri"/>
                <a:sym typeface="Calibri"/>
              </a:rPr>
              <a:t>La Reine d’Angleterre en mange tous les ans à son anniversaire, sans exception</a:t>
            </a:r>
            <a:endParaRPr sz="2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sz="22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200">
              <a:solidFill>
                <a:schemeClr val="dk1"/>
              </a:solidFill>
              <a:latin typeface="Calibri"/>
              <a:ea typeface="Calibri"/>
              <a:cs typeface="Calibri"/>
              <a:sym typeface="Calibri"/>
            </a:endParaRPr>
          </a:p>
        </p:txBody>
      </p:sp>
      <p:pic>
        <p:nvPicPr>
          <p:cNvPr id="113" name="Google Shape;113;p20"/>
          <p:cNvPicPr preferRelativeResize="0"/>
          <p:nvPr/>
        </p:nvPicPr>
        <p:blipFill>
          <a:blip r:embed="rId4">
            <a:alphaModFix/>
          </a:blip>
          <a:stretch>
            <a:fillRect/>
          </a:stretch>
        </p:blipFill>
        <p:spPr>
          <a:xfrm>
            <a:off x="-181225" y="4003425"/>
            <a:ext cx="5944400" cy="1571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pic>
        <p:nvPicPr>
          <p:cNvPr id="118" name="Google Shape;118;p21"/>
          <p:cNvPicPr preferRelativeResize="0"/>
          <p:nvPr/>
        </p:nvPicPr>
        <p:blipFill>
          <a:blip r:embed="rId3">
            <a:alphaModFix amt="36000"/>
          </a:blip>
          <a:stretch>
            <a:fillRect/>
          </a:stretch>
        </p:blipFill>
        <p:spPr>
          <a:xfrm>
            <a:off x="0" y="0"/>
            <a:ext cx="9144000" cy="5143500"/>
          </a:xfrm>
          <a:prstGeom prst="rect">
            <a:avLst/>
          </a:prstGeom>
          <a:noFill/>
          <a:ln>
            <a:noFill/>
          </a:ln>
        </p:spPr>
      </p:pic>
      <p:sp>
        <p:nvSpPr>
          <p:cNvPr id="119" name="Google Shape;119;p21"/>
          <p:cNvSpPr txBox="1"/>
          <p:nvPr>
            <p:ph type="ctrTitle"/>
          </p:nvPr>
        </p:nvSpPr>
        <p:spPr>
          <a:xfrm>
            <a:off x="796250" y="610800"/>
            <a:ext cx="7288500" cy="54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fr" sz="3600">
                <a:solidFill>
                  <a:srgbClr val="000000"/>
                </a:solidFill>
                <a:latin typeface="Calibri"/>
                <a:ea typeface="Calibri"/>
                <a:cs typeface="Calibri"/>
                <a:sym typeface="Calibri"/>
              </a:rPr>
              <a:t>Question 9</a:t>
            </a:r>
            <a:endParaRPr>
              <a:solidFill>
                <a:srgbClr val="FFFFFF"/>
              </a:solidFill>
              <a:latin typeface="Calibri"/>
              <a:ea typeface="Calibri"/>
              <a:cs typeface="Calibri"/>
              <a:sym typeface="Calibri"/>
            </a:endParaRPr>
          </a:p>
        </p:txBody>
      </p:sp>
      <p:sp>
        <p:nvSpPr>
          <p:cNvPr id="120" name="Google Shape;120;p21"/>
          <p:cNvSpPr txBox="1"/>
          <p:nvPr/>
        </p:nvSpPr>
        <p:spPr>
          <a:xfrm>
            <a:off x="1018675" y="1071775"/>
            <a:ext cx="8032500" cy="15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2300">
                <a:latin typeface="Calibri"/>
                <a:ea typeface="Calibri"/>
                <a:cs typeface="Calibri"/>
                <a:sym typeface="Calibri"/>
              </a:rPr>
              <a:t>Quel fruit est ajouté, traditionnellement, dans la soupe écossaise cock-a-leekie, composée de poulet, bouillon, orge et légumes ? </a:t>
            </a:r>
            <a:endParaRPr sz="23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300">
              <a:latin typeface="Calibri"/>
              <a:ea typeface="Calibri"/>
              <a:cs typeface="Calibri"/>
              <a:sym typeface="Calibri"/>
            </a:endParaRPr>
          </a:p>
          <a:p>
            <a:pPr indent="-374650" lvl="0" marL="457200" rtl="0" algn="l">
              <a:spcBef>
                <a:spcPts val="0"/>
              </a:spcBef>
              <a:spcAft>
                <a:spcPts val="0"/>
              </a:spcAft>
              <a:buSzPts val="2300"/>
              <a:buFont typeface="Calibri"/>
              <a:buChar char="-"/>
            </a:pPr>
            <a:r>
              <a:rPr lang="fr" sz="2300">
                <a:latin typeface="Calibri"/>
                <a:ea typeface="Calibri"/>
                <a:cs typeface="Calibri"/>
                <a:sym typeface="Calibri"/>
              </a:rPr>
              <a:t>Des petits bouts de pruneaux </a:t>
            </a:r>
            <a:endParaRPr sz="2300">
              <a:latin typeface="Calibri"/>
              <a:ea typeface="Calibri"/>
              <a:cs typeface="Calibri"/>
              <a:sym typeface="Calibri"/>
            </a:endParaRPr>
          </a:p>
          <a:p>
            <a:pPr indent="-374650" lvl="0" marL="457200" rtl="0" algn="l">
              <a:spcBef>
                <a:spcPts val="0"/>
              </a:spcBef>
              <a:spcAft>
                <a:spcPts val="0"/>
              </a:spcAft>
              <a:buSzPts val="2300"/>
              <a:buFont typeface="Calibri"/>
              <a:buChar char="-"/>
            </a:pPr>
            <a:r>
              <a:rPr lang="fr" sz="2300">
                <a:latin typeface="Calibri"/>
                <a:ea typeface="Calibri"/>
                <a:cs typeface="Calibri"/>
                <a:sym typeface="Calibri"/>
              </a:rPr>
              <a:t>Des bananes en rondelle </a:t>
            </a:r>
            <a:endParaRPr sz="2300">
              <a:latin typeface="Calibri"/>
              <a:ea typeface="Calibri"/>
              <a:cs typeface="Calibri"/>
              <a:sym typeface="Calibri"/>
            </a:endParaRPr>
          </a:p>
          <a:p>
            <a:pPr indent="-374650" lvl="0" marL="457200" rtl="0" algn="l">
              <a:spcBef>
                <a:spcPts val="0"/>
              </a:spcBef>
              <a:spcAft>
                <a:spcPts val="0"/>
              </a:spcAft>
              <a:buSzPts val="2300"/>
              <a:buFont typeface="Calibri"/>
              <a:buChar char="-"/>
            </a:pPr>
            <a:r>
              <a:rPr lang="fr" sz="2300">
                <a:latin typeface="Calibri"/>
                <a:ea typeface="Calibri"/>
                <a:cs typeface="Calibri"/>
                <a:sym typeface="Calibri"/>
              </a:rPr>
              <a:t>Des framboises </a:t>
            </a:r>
            <a:endParaRPr sz="2300">
              <a:latin typeface="Calibri"/>
              <a:ea typeface="Calibri"/>
              <a:cs typeface="Calibri"/>
              <a:sym typeface="Calibri"/>
            </a:endParaRPr>
          </a:p>
          <a:p>
            <a:pPr indent="-374650" lvl="0" marL="457200" rtl="0" algn="l">
              <a:spcBef>
                <a:spcPts val="0"/>
              </a:spcBef>
              <a:spcAft>
                <a:spcPts val="0"/>
              </a:spcAft>
              <a:buSzPts val="2300"/>
              <a:buFont typeface="Calibri"/>
              <a:buChar char="-"/>
            </a:pPr>
            <a:r>
              <a:rPr lang="fr" sz="2300">
                <a:latin typeface="Calibri"/>
                <a:ea typeface="Calibri"/>
                <a:cs typeface="Calibri"/>
                <a:sym typeface="Calibri"/>
              </a:rPr>
              <a:t>Des abricots frais </a:t>
            </a:r>
            <a:endParaRPr sz="23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300">
              <a:latin typeface="Calibri"/>
              <a:ea typeface="Calibri"/>
              <a:cs typeface="Calibri"/>
              <a:sym typeface="Calibri"/>
            </a:endParaRPr>
          </a:p>
          <a:p>
            <a:pPr indent="0" lvl="0" marL="0" rtl="0" algn="l">
              <a:spcBef>
                <a:spcPts val="0"/>
              </a:spcBef>
              <a:spcAft>
                <a:spcPts val="0"/>
              </a:spcAft>
              <a:buNone/>
            </a:pPr>
            <a:r>
              <a:t/>
            </a:r>
            <a:endParaRPr sz="2300">
              <a:latin typeface="Calibri"/>
              <a:ea typeface="Calibri"/>
              <a:cs typeface="Calibri"/>
              <a:sym typeface="Calibri"/>
            </a:endParaRPr>
          </a:p>
        </p:txBody>
      </p:sp>
      <p:pic>
        <p:nvPicPr>
          <p:cNvPr id="121" name="Google Shape;121;p21"/>
          <p:cNvPicPr preferRelativeResize="0"/>
          <p:nvPr/>
        </p:nvPicPr>
        <p:blipFill>
          <a:blip r:embed="rId4">
            <a:alphaModFix/>
          </a:blip>
          <a:stretch>
            <a:fillRect/>
          </a:stretch>
        </p:blipFill>
        <p:spPr>
          <a:xfrm>
            <a:off x="-181225" y="4003425"/>
            <a:ext cx="5944400" cy="15712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